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Libre Franklin Medium" panose="020B0604020202020204" charset="0"/>
      <p:regular r:id="rId13"/>
      <p:bold r:id="rId14"/>
      <p:italic r:id="rId15"/>
      <p:boldItalic r:id="rId16"/>
    </p:embeddedFont>
    <p:embeddedFont>
      <p:font typeface="Libre Franklin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27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25281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>
            <a:spLocks noGrp="1"/>
          </p:cNvSpPr>
          <p:nvPr>
            <p:ph type="title"/>
          </p:nvPr>
        </p:nvSpPr>
        <p:spPr>
          <a:xfrm>
            <a:off x="838200" y="342900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ibre Franklin Medium"/>
              <a:buNone/>
              <a:defRPr sz="44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03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B2346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2346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234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234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234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3A09"/>
              </a:buClr>
              <a:buSzPts val="4400"/>
              <a:buFont typeface="Libre Franklin Medium"/>
              <a:buNone/>
              <a:defRPr sz="4400" b="0" i="0" u="none" strike="noStrike" cap="none">
                <a:solidFill>
                  <a:srgbClr val="C23A09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967638" y="3575957"/>
            <a:ext cx="10256724" cy="2678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B2346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uw.org/act/two-minute-activis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auw.org/resources/policy/documents/" TargetMode="External"/><Relationship Id="rId5" Type="http://schemas.openxmlformats.org/officeDocument/2006/relationships/hyperlink" Target="https://www.aauw.org/resources/policy/advocacy-toolkit/" TargetMode="External"/><Relationship Id="rId4" Type="http://schemas.openxmlformats.org/officeDocument/2006/relationships/hyperlink" Target="https://www.aauw.org/act/policy-cen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1524000" y="3458781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Libre Franklin Medium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Political and Nonpartisan</a:t>
            </a:r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1524000" y="462119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AAUW History &amp; Public Policy Priorities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5"/>
          <p:cNvSpPr/>
          <p:nvPr/>
        </p:nvSpPr>
        <p:spPr>
          <a:xfrm>
            <a:off x="2227779" y="1284270"/>
            <a:ext cx="7736441" cy="3904179"/>
          </a:xfrm>
          <a:prstGeom prst="rect">
            <a:avLst/>
          </a:prstGeom>
          <a:solidFill>
            <a:srgbClr val="0B234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37" name="Google Shape;237;p15"/>
          <p:cNvSpPr txBox="1"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Font typeface="Libre Franklin Medium"/>
              <a:buNone/>
            </a:pPr>
            <a:r>
              <a:rPr lang="en-US" sz="15000">
                <a:solidFill>
                  <a:schemeClr val="lt1"/>
                </a:solidFill>
              </a:rPr>
              <a:t>Q&amp;A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5733689" y="774256"/>
            <a:ext cx="6358759" cy="5108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2346"/>
              </a:buClr>
              <a:buSzPts val="3000"/>
              <a:buNone/>
            </a:pPr>
            <a:r>
              <a:rPr lang="en-US" sz="3000" b="1"/>
              <a:t>AAUW: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B2346"/>
              </a:buClr>
              <a:buSzPts val="3000"/>
              <a:buChar char="•"/>
            </a:pPr>
            <a:r>
              <a:rPr lang="en-US" sz="3000"/>
              <a:t>Endorses legislation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B2346"/>
              </a:buClr>
              <a:buSzPts val="3000"/>
              <a:buChar char="•"/>
            </a:pPr>
            <a:r>
              <a:rPr lang="en-US" sz="3000"/>
              <a:t>Takes political stands, dictated by member-adopted Public Policy Priorities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B2346"/>
              </a:buClr>
              <a:buSzPts val="3000"/>
              <a:buChar char="•"/>
            </a:pPr>
            <a:r>
              <a:rPr lang="en-US" sz="3000"/>
              <a:t>Influences legislative debate on critical issues affecting women and girls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B2346"/>
              </a:buClr>
              <a:buSzPts val="3000"/>
              <a:buChar char="•"/>
            </a:pPr>
            <a:r>
              <a:rPr lang="en-US" sz="3000"/>
              <a:t>Works with any policymaker from any party who cares about our priority issues and shares our goals</a:t>
            </a:r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714200" y="774250"/>
            <a:ext cx="4695000" cy="42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3A09"/>
              </a:buClr>
              <a:buSzPts val="6000"/>
              <a:buFont typeface="Libre Franklin Medium"/>
              <a:buNone/>
            </a:pPr>
            <a:r>
              <a:rPr lang="en-US" sz="6000"/>
              <a:t>AAUW is </a:t>
            </a:r>
            <a:r>
              <a:rPr lang="en-US" sz="6000" b="1"/>
              <a:t>nonpartisan</a:t>
            </a:r>
            <a:r>
              <a:rPr lang="en-US" sz="6000"/>
              <a:t>but has always been </a:t>
            </a:r>
            <a:r>
              <a:rPr lang="en-US" sz="6000" b="1"/>
              <a:t>political</a:t>
            </a:r>
            <a:r>
              <a:rPr lang="en-US" sz="6000"/>
              <a:t>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8"/>
          <p:cNvGrpSpPr/>
          <p:nvPr/>
        </p:nvGrpSpPr>
        <p:grpSpPr>
          <a:xfrm>
            <a:off x="334766" y="1173754"/>
            <a:ext cx="11696272" cy="4521238"/>
            <a:chOff x="0" y="548315"/>
            <a:chExt cx="11696272" cy="4521238"/>
          </a:xfrm>
        </p:grpSpPr>
        <p:cxnSp>
          <p:nvCxnSpPr>
            <p:cNvPr id="31" name="Google Shape;31;p8"/>
            <p:cNvCxnSpPr/>
            <p:nvPr/>
          </p:nvCxnSpPr>
          <p:spPr>
            <a:xfrm>
              <a:off x="0" y="2803560"/>
              <a:ext cx="11696272" cy="0"/>
            </a:xfrm>
            <a:prstGeom prst="straightConnector1">
              <a:avLst/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triangle" w="lg" len="lg"/>
            </a:ln>
          </p:spPr>
        </p:cxnSp>
        <p:sp>
          <p:nvSpPr>
            <p:cNvPr id="32" name="Google Shape;32;p8"/>
            <p:cNvSpPr/>
            <p:nvPr/>
          </p:nvSpPr>
          <p:spPr>
            <a:xfrm rot="8100000">
              <a:off x="117077" y="651876"/>
              <a:ext cx="400811" cy="400811"/>
            </a:xfrm>
            <a:prstGeom prst="teardrop">
              <a:avLst>
                <a:gd name="adj" fmla="val 115000"/>
              </a:avLst>
            </a:prstGeom>
            <a:solidFill>
              <a:schemeClr val="accent2"/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>
              <a:off x="161604" y="696403"/>
              <a:ext cx="311758" cy="311758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8"/>
            <p:cNvSpPr/>
            <p:nvPr/>
          </p:nvSpPr>
          <p:spPr>
            <a:xfrm>
              <a:off x="600899" y="1143852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8"/>
            <p:cNvSpPr txBox="1"/>
            <p:nvPr/>
          </p:nvSpPr>
          <p:spPr>
            <a:xfrm>
              <a:off x="600899" y="1143852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14300" rIns="114300" bIns="1714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First legislative committee, on educational legislation, established.</a:t>
              </a:r>
              <a:endParaRPr/>
            </a:p>
          </p:txBody>
        </p:sp>
        <p:sp>
          <p:nvSpPr>
            <p:cNvPr id="36" name="Google Shape;36;p8"/>
            <p:cNvSpPr/>
            <p:nvPr/>
          </p:nvSpPr>
          <p:spPr>
            <a:xfrm>
              <a:off x="600899" y="560712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8"/>
            <p:cNvSpPr txBox="1"/>
            <p:nvPr/>
          </p:nvSpPr>
          <p:spPr>
            <a:xfrm>
              <a:off x="600899" y="560712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1898</a:t>
              </a:r>
              <a:endParaRPr/>
            </a:p>
          </p:txBody>
        </p:sp>
        <p:cxnSp>
          <p:nvCxnSpPr>
            <p:cNvPr id="38" name="Google Shape;38;p8"/>
            <p:cNvCxnSpPr/>
            <p:nvPr/>
          </p:nvCxnSpPr>
          <p:spPr>
            <a:xfrm>
              <a:off x="317483" y="1143852"/>
              <a:ext cx="0" cy="1659707"/>
            </a:xfrm>
            <a:prstGeom prst="straightConnector1">
              <a:avLst/>
            </a:prstGeom>
            <a:noFill/>
            <a:ln w="12700" cap="flat" cmpd="sng">
              <a:solidFill>
                <a:schemeClr val="accent2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39" name="Google Shape;39;p8"/>
            <p:cNvSpPr/>
            <p:nvPr/>
          </p:nvSpPr>
          <p:spPr>
            <a:xfrm>
              <a:off x="274622" y="2751077"/>
              <a:ext cx="102029" cy="104965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8"/>
            <p:cNvSpPr/>
            <p:nvPr/>
          </p:nvSpPr>
          <p:spPr>
            <a:xfrm rot="-2700000">
              <a:off x="1115049" y="4492783"/>
              <a:ext cx="400811" cy="400811"/>
            </a:xfrm>
            <a:prstGeom prst="teardrop">
              <a:avLst>
                <a:gd name="adj" fmla="val 115000"/>
              </a:avLst>
            </a:prstGeom>
            <a:solidFill>
              <a:srgbClr val="DE7946"/>
            </a:solidFill>
            <a:ln w="12700" cap="flat" cmpd="sng">
              <a:solidFill>
                <a:srgbClr val="DE794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8"/>
            <p:cNvSpPr/>
            <p:nvPr/>
          </p:nvSpPr>
          <p:spPr>
            <a:xfrm>
              <a:off x="1159576" y="4537309"/>
              <a:ext cx="311758" cy="311758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8"/>
            <p:cNvSpPr/>
            <p:nvPr/>
          </p:nvSpPr>
          <p:spPr>
            <a:xfrm>
              <a:off x="1619430" y="2803560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8"/>
            <p:cNvSpPr txBox="1"/>
            <p:nvPr/>
          </p:nvSpPr>
          <p:spPr>
            <a:xfrm>
              <a:off x="1619430" y="2803560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1450" rIns="0" bIns="114300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Pay equity efforts begin with report on U.S. Civil Service job classifications and compensation.</a:t>
              </a:r>
              <a:endParaRPr/>
            </a:p>
          </p:txBody>
        </p:sp>
        <p:sp>
          <p:nvSpPr>
            <p:cNvPr id="44" name="Google Shape;44;p8"/>
            <p:cNvSpPr/>
            <p:nvPr/>
          </p:nvSpPr>
          <p:spPr>
            <a:xfrm>
              <a:off x="1619430" y="4463268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8"/>
            <p:cNvSpPr txBox="1"/>
            <p:nvPr/>
          </p:nvSpPr>
          <p:spPr>
            <a:xfrm>
              <a:off x="1619430" y="4463268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1913</a:t>
              </a:r>
              <a:endParaRPr/>
            </a:p>
          </p:txBody>
        </p:sp>
        <p:cxnSp>
          <p:nvCxnSpPr>
            <p:cNvPr id="46" name="Google Shape;46;p8"/>
            <p:cNvCxnSpPr/>
            <p:nvPr/>
          </p:nvCxnSpPr>
          <p:spPr>
            <a:xfrm>
              <a:off x="1315438" y="2803560"/>
              <a:ext cx="0" cy="1659707"/>
            </a:xfrm>
            <a:prstGeom prst="straightConnector1">
              <a:avLst/>
            </a:prstGeom>
            <a:noFill/>
            <a:ln w="12700" cap="flat" cmpd="sng">
              <a:solidFill>
                <a:srgbClr val="DE7946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47" name="Google Shape;47;p8"/>
            <p:cNvSpPr/>
            <p:nvPr/>
          </p:nvSpPr>
          <p:spPr>
            <a:xfrm>
              <a:off x="1272577" y="2751077"/>
              <a:ext cx="102029" cy="104965"/>
            </a:xfrm>
            <a:prstGeom prst="ellipse">
              <a:avLst/>
            </a:prstGeom>
            <a:solidFill>
              <a:srgbClr val="DE7946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8"/>
            <p:cNvSpPr/>
            <p:nvPr/>
          </p:nvSpPr>
          <p:spPr>
            <a:xfrm rot="8100000">
              <a:off x="2749982" y="641601"/>
              <a:ext cx="400811" cy="400811"/>
            </a:xfrm>
            <a:prstGeom prst="teardrop">
              <a:avLst>
                <a:gd name="adj" fmla="val 115000"/>
              </a:avLst>
            </a:prstGeom>
            <a:solidFill>
              <a:srgbClr val="D07A5B"/>
            </a:solidFill>
            <a:ln w="12700" cap="flat" cmpd="sng">
              <a:solidFill>
                <a:srgbClr val="D07A5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8"/>
            <p:cNvSpPr/>
            <p:nvPr/>
          </p:nvSpPr>
          <p:spPr>
            <a:xfrm>
              <a:off x="2794509" y="686128"/>
              <a:ext cx="311758" cy="311758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8"/>
            <p:cNvSpPr/>
            <p:nvPr/>
          </p:nvSpPr>
          <p:spPr>
            <a:xfrm>
              <a:off x="3295443" y="1143852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8"/>
            <p:cNvSpPr txBox="1"/>
            <p:nvPr/>
          </p:nvSpPr>
          <p:spPr>
            <a:xfrm>
              <a:off x="3295443" y="1143852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14300" rIns="114300" bIns="1714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Supported legalizing physicians’ dispensation of contraceptive information.</a:t>
              </a:r>
              <a:endParaRPr/>
            </a:p>
          </p:txBody>
        </p:sp>
        <p:sp>
          <p:nvSpPr>
            <p:cNvPr id="52" name="Google Shape;52;p8"/>
            <p:cNvSpPr/>
            <p:nvPr/>
          </p:nvSpPr>
          <p:spPr>
            <a:xfrm>
              <a:off x="3295443" y="560712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 txBox="1"/>
            <p:nvPr/>
          </p:nvSpPr>
          <p:spPr>
            <a:xfrm>
              <a:off x="3295443" y="560712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1935</a:t>
              </a:r>
              <a:endParaRPr/>
            </a:p>
          </p:txBody>
        </p:sp>
        <p:cxnSp>
          <p:nvCxnSpPr>
            <p:cNvPr id="54" name="Google Shape;54;p8"/>
            <p:cNvCxnSpPr/>
            <p:nvPr/>
          </p:nvCxnSpPr>
          <p:spPr>
            <a:xfrm>
              <a:off x="2950390" y="1143852"/>
              <a:ext cx="0" cy="1659707"/>
            </a:xfrm>
            <a:prstGeom prst="straightConnector1">
              <a:avLst/>
            </a:prstGeom>
            <a:noFill/>
            <a:ln w="12700" cap="flat" cmpd="sng">
              <a:solidFill>
                <a:srgbClr val="D07A5B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55" name="Google Shape;55;p8"/>
            <p:cNvSpPr/>
            <p:nvPr/>
          </p:nvSpPr>
          <p:spPr>
            <a:xfrm>
              <a:off x="2907529" y="2751077"/>
              <a:ext cx="102029" cy="104965"/>
            </a:xfrm>
            <a:prstGeom prst="ellipse">
              <a:avLst/>
            </a:prstGeom>
            <a:solidFill>
              <a:srgbClr val="D07A5B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-2700000">
              <a:off x="4097242" y="4554432"/>
              <a:ext cx="400811" cy="400811"/>
            </a:xfrm>
            <a:prstGeom prst="teardrop">
              <a:avLst>
                <a:gd name="adj" fmla="val 115000"/>
              </a:avLst>
            </a:prstGeom>
            <a:solidFill>
              <a:srgbClr val="C47F6E"/>
            </a:solidFill>
            <a:ln w="12700" cap="flat" cmpd="sng">
              <a:solidFill>
                <a:srgbClr val="C47F6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8"/>
            <p:cNvSpPr/>
            <p:nvPr/>
          </p:nvSpPr>
          <p:spPr>
            <a:xfrm>
              <a:off x="4141769" y="4598959"/>
              <a:ext cx="311758" cy="311758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>
              <a:off x="4577767" y="2826705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8"/>
            <p:cNvSpPr txBox="1"/>
            <p:nvPr/>
          </p:nvSpPr>
          <p:spPr>
            <a:xfrm>
              <a:off x="4577767" y="2826705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1450" rIns="0" bIns="114300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AAUW member Rep. Chase Going Woodhouse (D-CT) introduces the first proposed federal equal pay legislation.</a:t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4577767" y="4486413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8"/>
            <p:cNvSpPr txBox="1"/>
            <p:nvPr/>
          </p:nvSpPr>
          <p:spPr>
            <a:xfrm>
              <a:off x="4577767" y="4486413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1945</a:t>
              </a:r>
              <a:endParaRPr/>
            </a:p>
          </p:txBody>
        </p:sp>
        <p:cxnSp>
          <p:nvCxnSpPr>
            <p:cNvPr id="62" name="Google Shape;62;p8"/>
            <p:cNvCxnSpPr/>
            <p:nvPr/>
          </p:nvCxnSpPr>
          <p:spPr>
            <a:xfrm>
              <a:off x="4277119" y="2832920"/>
              <a:ext cx="0" cy="1659707"/>
            </a:xfrm>
            <a:prstGeom prst="straightConnector1">
              <a:avLst/>
            </a:prstGeom>
            <a:noFill/>
            <a:ln w="12700" cap="flat" cmpd="sng">
              <a:solidFill>
                <a:srgbClr val="C47F6E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63" name="Google Shape;63;p8"/>
            <p:cNvSpPr/>
            <p:nvPr/>
          </p:nvSpPr>
          <p:spPr>
            <a:xfrm>
              <a:off x="4234258" y="2780438"/>
              <a:ext cx="102029" cy="104965"/>
            </a:xfrm>
            <a:prstGeom prst="ellipse">
              <a:avLst/>
            </a:prstGeom>
            <a:solidFill>
              <a:srgbClr val="C47F6E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8"/>
            <p:cNvSpPr/>
            <p:nvPr/>
          </p:nvSpPr>
          <p:spPr>
            <a:xfrm rot="8100000">
              <a:off x="5509444" y="631326"/>
              <a:ext cx="400811" cy="400811"/>
            </a:xfrm>
            <a:prstGeom prst="teardrop">
              <a:avLst>
                <a:gd name="adj" fmla="val 115000"/>
              </a:avLst>
            </a:prstGeom>
            <a:solidFill>
              <a:srgbClr val="B88881"/>
            </a:solidFill>
            <a:ln w="12700" cap="flat" cmpd="sng">
              <a:solidFill>
                <a:srgbClr val="B8888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8"/>
            <p:cNvSpPr/>
            <p:nvPr/>
          </p:nvSpPr>
          <p:spPr>
            <a:xfrm>
              <a:off x="5553971" y="675853"/>
              <a:ext cx="311758" cy="311758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8"/>
            <p:cNvSpPr/>
            <p:nvPr/>
          </p:nvSpPr>
          <p:spPr>
            <a:xfrm>
              <a:off x="6010555" y="1143852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8"/>
            <p:cNvSpPr txBox="1"/>
            <p:nvPr/>
          </p:nvSpPr>
          <p:spPr>
            <a:xfrm>
              <a:off x="6010555" y="1143852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14300" rIns="114300" bIns="1714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Members work to pass Civil Rights Act of 1964 and Voting Rights Act of 1965.</a:t>
              </a:r>
              <a:endParaRPr/>
            </a:p>
          </p:txBody>
        </p:sp>
        <p:sp>
          <p:nvSpPr>
            <p:cNvPr id="68" name="Google Shape;68;p8"/>
            <p:cNvSpPr/>
            <p:nvPr/>
          </p:nvSpPr>
          <p:spPr>
            <a:xfrm>
              <a:off x="6010555" y="560712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8"/>
            <p:cNvSpPr txBox="1"/>
            <p:nvPr/>
          </p:nvSpPr>
          <p:spPr>
            <a:xfrm>
              <a:off x="6010555" y="560712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1964</a:t>
              </a:r>
              <a:endParaRPr/>
            </a:p>
          </p:txBody>
        </p:sp>
        <p:cxnSp>
          <p:nvCxnSpPr>
            <p:cNvPr id="70" name="Google Shape;70;p8"/>
            <p:cNvCxnSpPr/>
            <p:nvPr/>
          </p:nvCxnSpPr>
          <p:spPr>
            <a:xfrm>
              <a:off x="5702066" y="1143852"/>
              <a:ext cx="0" cy="1659707"/>
            </a:xfrm>
            <a:prstGeom prst="straightConnector1">
              <a:avLst/>
            </a:prstGeom>
            <a:noFill/>
            <a:ln w="12700" cap="flat" cmpd="sng">
              <a:solidFill>
                <a:srgbClr val="B88881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71" name="Google Shape;71;p8"/>
            <p:cNvSpPr/>
            <p:nvPr/>
          </p:nvSpPr>
          <p:spPr>
            <a:xfrm>
              <a:off x="5659205" y="2751077"/>
              <a:ext cx="102029" cy="104965"/>
            </a:xfrm>
            <a:prstGeom prst="ellipse">
              <a:avLst/>
            </a:prstGeom>
            <a:solidFill>
              <a:srgbClr val="B88881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-2700000">
              <a:off x="6935721" y="4564702"/>
              <a:ext cx="400811" cy="400811"/>
            </a:xfrm>
            <a:prstGeom prst="teardrop">
              <a:avLst>
                <a:gd name="adj" fmla="val 115000"/>
              </a:avLst>
            </a:prstGeom>
            <a:solidFill>
              <a:srgbClr val="AD9593"/>
            </a:solidFill>
            <a:ln w="12700" cap="flat" cmpd="sng">
              <a:solidFill>
                <a:srgbClr val="AD959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>
              <a:off x="6980247" y="4609228"/>
              <a:ext cx="311758" cy="311758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>
              <a:off x="7422207" y="2795011"/>
              <a:ext cx="2366915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>
              <a:off x="7422207" y="4454719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 txBox="1"/>
            <p:nvPr/>
          </p:nvSpPr>
          <p:spPr>
            <a:xfrm>
              <a:off x="7422207" y="4454719"/>
              <a:ext cx="2366915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1970</a:t>
              </a:r>
              <a:endParaRPr/>
            </a:p>
          </p:txBody>
        </p:sp>
        <p:cxnSp>
          <p:nvCxnSpPr>
            <p:cNvPr id="77" name="Google Shape;77;p8"/>
            <p:cNvCxnSpPr/>
            <p:nvPr/>
          </p:nvCxnSpPr>
          <p:spPr>
            <a:xfrm>
              <a:off x="7125783" y="2803560"/>
              <a:ext cx="0" cy="1659707"/>
            </a:xfrm>
            <a:prstGeom prst="straightConnector1">
              <a:avLst/>
            </a:prstGeom>
            <a:noFill/>
            <a:ln w="12700" cap="flat" cmpd="sng">
              <a:solidFill>
                <a:srgbClr val="AD9593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78" name="Google Shape;78;p8"/>
            <p:cNvSpPr/>
            <p:nvPr/>
          </p:nvSpPr>
          <p:spPr>
            <a:xfrm>
              <a:off x="7082922" y="2751077"/>
              <a:ext cx="102029" cy="104965"/>
            </a:xfrm>
            <a:prstGeom prst="ellipse">
              <a:avLst/>
            </a:prstGeom>
            <a:solidFill>
              <a:srgbClr val="AD9593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8100000">
              <a:off x="8385679" y="641601"/>
              <a:ext cx="400811" cy="400811"/>
            </a:xfrm>
            <a:prstGeom prst="teardrop">
              <a:avLst>
                <a:gd name="adj" fmla="val 115000"/>
              </a:avLst>
            </a:prstGeom>
            <a:solidFill>
              <a:srgbClr val="A4A4A4"/>
            </a:solidFill>
            <a:ln w="12700" cap="flat" cmpd="sng">
              <a:solidFill>
                <a:srgbClr val="A4A4A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8430206" y="686128"/>
              <a:ext cx="311758" cy="311758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8886996" y="1143852"/>
              <a:ext cx="2232190" cy="16597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8886996" y="560712"/>
              <a:ext cx="2232190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 txBox="1"/>
            <p:nvPr/>
          </p:nvSpPr>
          <p:spPr>
            <a:xfrm>
              <a:off x="8886996" y="560712"/>
              <a:ext cx="2232190" cy="583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1971</a:t>
              </a:r>
              <a:endParaRPr/>
            </a:p>
          </p:txBody>
        </p:sp>
        <p:cxnSp>
          <p:nvCxnSpPr>
            <p:cNvPr id="84" name="Google Shape;84;p8"/>
            <p:cNvCxnSpPr/>
            <p:nvPr/>
          </p:nvCxnSpPr>
          <p:spPr>
            <a:xfrm>
              <a:off x="8596350" y="1143852"/>
              <a:ext cx="0" cy="1659707"/>
            </a:xfrm>
            <a:prstGeom prst="straightConnector1">
              <a:avLst/>
            </a:prstGeom>
            <a:noFill/>
            <a:ln w="12700" cap="flat" cmpd="sng">
              <a:solidFill>
                <a:srgbClr val="A4A4A4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85" name="Google Shape;85;p8"/>
            <p:cNvSpPr/>
            <p:nvPr/>
          </p:nvSpPr>
          <p:spPr>
            <a:xfrm>
              <a:off x="8553489" y="2751077"/>
              <a:ext cx="102029" cy="104965"/>
            </a:xfrm>
            <a:prstGeom prst="ellipse">
              <a:avLst/>
            </a:prstGeom>
            <a:solidFill>
              <a:srgbClr val="A4A4A4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" name="Google Shape;86;p8"/>
          <p:cNvSpPr txBox="1"/>
          <p:nvPr/>
        </p:nvSpPr>
        <p:spPr>
          <a:xfrm>
            <a:off x="9123452" y="1705496"/>
            <a:ext cx="2907586" cy="1588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Convention resolutions support Equal Rights Amendment, legalization of abortion, and improved conditions for migrant farm workers. </a:t>
            </a:r>
            <a:endParaRPr/>
          </a:p>
        </p:txBody>
      </p:sp>
      <p:sp>
        <p:nvSpPr>
          <p:cNvPr id="87" name="Google Shape;87;p8"/>
          <p:cNvSpPr txBox="1"/>
          <p:nvPr/>
        </p:nvSpPr>
        <p:spPr>
          <a:xfrm>
            <a:off x="7716748" y="3780891"/>
            <a:ext cx="4140486" cy="133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AAUW report documents sex discrimination against women in higher education and spurs distribution of affirmative action guidelines to colleges and universities.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541106" y="942182"/>
            <a:ext cx="11428716" cy="4693642"/>
            <a:chOff x="0" y="-120170"/>
            <a:chExt cx="11428716" cy="4693642"/>
          </a:xfrm>
        </p:grpSpPr>
        <p:cxnSp>
          <p:nvCxnSpPr>
            <p:cNvPr id="93" name="Google Shape;93;p9"/>
            <p:cNvCxnSpPr/>
            <p:nvPr/>
          </p:nvCxnSpPr>
          <p:spPr>
            <a:xfrm>
              <a:off x="0" y="2330177"/>
              <a:ext cx="11428716" cy="0"/>
            </a:xfrm>
            <a:prstGeom prst="straightConnector1">
              <a:avLst/>
            </a:prstGeom>
            <a:solidFill>
              <a:schemeClr val="lt1">
                <a:alpha val="89803"/>
              </a:schemeClr>
            </a:solidFill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triangle" w="lg" len="lg"/>
            </a:ln>
          </p:spPr>
        </p:cxnSp>
        <p:sp>
          <p:nvSpPr>
            <p:cNvPr id="94" name="Google Shape;94;p9"/>
            <p:cNvSpPr/>
            <p:nvPr/>
          </p:nvSpPr>
          <p:spPr>
            <a:xfrm rot="8100000">
              <a:off x="81318" y="537014"/>
              <a:ext cx="342718" cy="342718"/>
            </a:xfrm>
            <a:prstGeom prst="teardrop">
              <a:avLst>
                <a:gd name="adj" fmla="val 115000"/>
              </a:avLst>
            </a:prstGeom>
            <a:solidFill>
              <a:schemeClr val="accent2"/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119391" y="575087"/>
              <a:ext cx="266572" cy="266572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9"/>
            <p:cNvSpPr/>
            <p:nvPr/>
          </p:nvSpPr>
          <p:spPr>
            <a:xfrm>
              <a:off x="495015" y="950712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9"/>
            <p:cNvSpPr txBox="1"/>
            <p:nvPr/>
          </p:nvSpPr>
          <p:spPr>
            <a:xfrm>
              <a:off x="495015" y="950712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14300" rIns="114300" bIns="1714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Instrumental in passage of Title IX.</a:t>
              </a:r>
              <a:endParaRPr/>
            </a:p>
          </p:txBody>
        </p:sp>
        <p:sp>
          <p:nvSpPr>
            <p:cNvPr id="98" name="Google Shape;98;p9"/>
            <p:cNvSpPr/>
            <p:nvPr/>
          </p:nvSpPr>
          <p:spPr>
            <a:xfrm>
              <a:off x="495015" y="466035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9"/>
            <p:cNvSpPr txBox="1"/>
            <p:nvPr/>
          </p:nvSpPr>
          <p:spPr>
            <a:xfrm>
              <a:off x="495015" y="466035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1972</a:t>
              </a:r>
              <a:endParaRPr/>
            </a:p>
          </p:txBody>
        </p:sp>
        <p:cxnSp>
          <p:nvCxnSpPr>
            <p:cNvPr id="100" name="Google Shape;100;p9"/>
            <p:cNvCxnSpPr/>
            <p:nvPr/>
          </p:nvCxnSpPr>
          <p:spPr>
            <a:xfrm>
              <a:off x="252677" y="950712"/>
              <a:ext cx="0" cy="1379464"/>
            </a:xfrm>
            <a:prstGeom prst="straightConnector1">
              <a:avLst/>
            </a:prstGeom>
            <a:noFill/>
            <a:ln w="12700" cap="flat" cmpd="sng">
              <a:solidFill>
                <a:schemeClr val="accent2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101" name="Google Shape;101;p9"/>
            <p:cNvSpPr/>
            <p:nvPr/>
          </p:nvSpPr>
          <p:spPr>
            <a:xfrm>
              <a:off x="209056" y="2286556"/>
              <a:ext cx="87241" cy="87241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9"/>
            <p:cNvSpPr/>
            <p:nvPr/>
          </p:nvSpPr>
          <p:spPr>
            <a:xfrm rot="-2700000">
              <a:off x="1505958" y="3780621"/>
              <a:ext cx="342718" cy="342718"/>
            </a:xfrm>
            <a:prstGeom prst="teardrop">
              <a:avLst>
                <a:gd name="adj" fmla="val 115000"/>
              </a:avLst>
            </a:prstGeom>
            <a:solidFill>
              <a:srgbClr val="DE7946"/>
            </a:solidFill>
            <a:ln w="12700" cap="flat" cmpd="sng">
              <a:solidFill>
                <a:srgbClr val="DE794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1544031" y="3818694"/>
              <a:ext cx="266572" cy="266572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1919656" y="2330177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9"/>
            <p:cNvSpPr txBox="1"/>
            <p:nvPr/>
          </p:nvSpPr>
          <p:spPr>
            <a:xfrm>
              <a:off x="1919656" y="2330177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1450" rIns="0" bIns="114300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Higher Education Amendments includes AAUW proposals for equity in financial aid.</a:t>
              </a:r>
              <a:endParaRPr/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1919656" y="3709641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9"/>
            <p:cNvSpPr txBox="1"/>
            <p:nvPr/>
          </p:nvSpPr>
          <p:spPr>
            <a:xfrm>
              <a:off x="1919656" y="3709641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1986</a:t>
              </a:r>
              <a:endParaRPr/>
            </a:p>
          </p:txBody>
        </p:sp>
        <p:cxnSp>
          <p:nvCxnSpPr>
            <p:cNvPr id="108" name="Google Shape;108;p9"/>
            <p:cNvCxnSpPr/>
            <p:nvPr/>
          </p:nvCxnSpPr>
          <p:spPr>
            <a:xfrm>
              <a:off x="1677317" y="2330177"/>
              <a:ext cx="0" cy="1379464"/>
            </a:xfrm>
            <a:prstGeom prst="straightConnector1">
              <a:avLst/>
            </a:prstGeom>
            <a:noFill/>
            <a:ln w="12700" cap="flat" cmpd="sng">
              <a:solidFill>
                <a:srgbClr val="DE7946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109" name="Google Shape;109;p9"/>
            <p:cNvSpPr/>
            <p:nvPr/>
          </p:nvSpPr>
          <p:spPr>
            <a:xfrm>
              <a:off x="1633696" y="2286556"/>
              <a:ext cx="87241" cy="87241"/>
            </a:xfrm>
            <a:prstGeom prst="ellipse">
              <a:avLst/>
            </a:prstGeom>
            <a:solidFill>
              <a:srgbClr val="DE7946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9"/>
            <p:cNvSpPr/>
            <p:nvPr/>
          </p:nvSpPr>
          <p:spPr>
            <a:xfrm rot="8100000">
              <a:off x="2930598" y="537014"/>
              <a:ext cx="342718" cy="342718"/>
            </a:xfrm>
            <a:prstGeom prst="teardrop">
              <a:avLst>
                <a:gd name="adj" fmla="val 115000"/>
              </a:avLst>
            </a:prstGeom>
            <a:solidFill>
              <a:srgbClr val="D07A5B"/>
            </a:solidFill>
            <a:ln w="12700" cap="flat" cmpd="sng">
              <a:solidFill>
                <a:srgbClr val="D07A5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9"/>
            <p:cNvSpPr/>
            <p:nvPr/>
          </p:nvSpPr>
          <p:spPr>
            <a:xfrm>
              <a:off x="2968671" y="575087"/>
              <a:ext cx="266572" cy="266572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9"/>
            <p:cNvSpPr/>
            <p:nvPr/>
          </p:nvSpPr>
          <p:spPr>
            <a:xfrm>
              <a:off x="3344296" y="950712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9"/>
            <p:cNvSpPr txBox="1"/>
            <p:nvPr/>
          </p:nvSpPr>
          <p:spPr>
            <a:xfrm>
              <a:off x="3344296" y="950712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14300" rIns="114300" bIns="1714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Instrumental in passage of Civil Rights Restoration Act.</a:t>
              </a:r>
              <a:endParaRPr/>
            </a:p>
          </p:txBody>
        </p:sp>
        <p:sp>
          <p:nvSpPr>
            <p:cNvPr id="114" name="Google Shape;114;p9"/>
            <p:cNvSpPr/>
            <p:nvPr/>
          </p:nvSpPr>
          <p:spPr>
            <a:xfrm>
              <a:off x="3344296" y="466035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9"/>
            <p:cNvSpPr txBox="1"/>
            <p:nvPr/>
          </p:nvSpPr>
          <p:spPr>
            <a:xfrm>
              <a:off x="3344296" y="466035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1988</a:t>
              </a:r>
              <a:endParaRPr/>
            </a:p>
          </p:txBody>
        </p:sp>
        <p:cxnSp>
          <p:nvCxnSpPr>
            <p:cNvPr id="116" name="Google Shape;116;p9"/>
            <p:cNvCxnSpPr/>
            <p:nvPr/>
          </p:nvCxnSpPr>
          <p:spPr>
            <a:xfrm>
              <a:off x="3101957" y="950712"/>
              <a:ext cx="0" cy="1379464"/>
            </a:xfrm>
            <a:prstGeom prst="straightConnector1">
              <a:avLst/>
            </a:prstGeom>
            <a:noFill/>
            <a:ln w="12700" cap="flat" cmpd="sng">
              <a:solidFill>
                <a:srgbClr val="D07A5B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117" name="Google Shape;117;p9"/>
            <p:cNvSpPr/>
            <p:nvPr/>
          </p:nvSpPr>
          <p:spPr>
            <a:xfrm>
              <a:off x="3058336" y="2286556"/>
              <a:ext cx="87241" cy="87241"/>
            </a:xfrm>
            <a:prstGeom prst="ellipse">
              <a:avLst/>
            </a:prstGeom>
            <a:solidFill>
              <a:srgbClr val="D07A5B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9"/>
            <p:cNvSpPr/>
            <p:nvPr/>
          </p:nvSpPr>
          <p:spPr>
            <a:xfrm rot="-2700000">
              <a:off x="4355238" y="3780621"/>
              <a:ext cx="342718" cy="342718"/>
            </a:xfrm>
            <a:prstGeom prst="teardrop">
              <a:avLst>
                <a:gd name="adj" fmla="val 115000"/>
              </a:avLst>
            </a:prstGeom>
            <a:solidFill>
              <a:srgbClr val="C47F6E"/>
            </a:solidFill>
            <a:ln w="12700" cap="flat" cmpd="sng">
              <a:solidFill>
                <a:srgbClr val="C47F6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9"/>
            <p:cNvSpPr/>
            <p:nvPr/>
          </p:nvSpPr>
          <p:spPr>
            <a:xfrm>
              <a:off x="4393311" y="3818694"/>
              <a:ext cx="266572" cy="266572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9"/>
            <p:cNvSpPr/>
            <p:nvPr/>
          </p:nvSpPr>
          <p:spPr>
            <a:xfrm>
              <a:off x="4768936" y="2330177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9"/>
            <p:cNvSpPr txBox="1"/>
            <p:nvPr/>
          </p:nvSpPr>
          <p:spPr>
            <a:xfrm>
              <a:off x="4768936" y="2330177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1450" rIns="0" bIns="114300" anchor="b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Advocated for passage of Family and Medical Leave Act.</a:t>
              </a:r>
              <a:endParaRPr/>
            </a:p>
          </p:txBody>
        </p:sp>
        <p:sp>
          <p:nvSpPr>
            <p:cNvPr id="122" name="Google Shape;122;p9"/>
            <p:cNvSpPr/>
            <p:nvPr/>
          </p:nvSpPr>
          <p:spPr>
            <a:xfrm>
              <a:off x="4768936" y="3709641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9"/>
            <p:cNvSpPr txBox="1"/>
            <p:nvPr/>
          </p:nvSpPr>
          <p:spPr>
            <a:xfrm>
              <a:off x="4768936" y="3709641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1993</a:t>
              </a:r>
              <a:endParaRPr/>
            </a:p>
          </p:txBody>
        </p:sp>
        <p:cxnSp>
          <p:nvCxnSpPr>
            <p:cNvPr id="124" name="Google Shape;124;p9"/>
            <p:cNvCxnSpPr/>
            <p:nvPr/>
          </p:nvCxnSpPr>
          <p:spPr>
            <a:xfrm>
              <a:off x="4526597" y="2330177"/>
              <a:ext cx="0" cy="1379464"/>
            </a:xfrm>
            <a:prstGeom prst="straightConnector1">
              <a:avLst/>
            </a:prstGeom>
            <a:noFill/>
            <a:ln w="12700" cap="flat" cmpd="sng">
              <a:solidFill>
                <a:srgbClr val="C47F6E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125" name="Google Shape;125;p9"/>
            <p:cNvSpPr/>
            <p:nvPr/>
          </p:nvSpPr>
          <p:spPr>
            <a:xfrm>
              <a:off x="4482977" y="2286556"/>
              <a:ext cx="87241" cy="87241"/>
            </a:xfrm>
            <a:prstGeom prst="ellipse">
              <a:avLst/>
            </a:prstGeom>
            <a:solidFill>
              <a:srgbClr val="C47F6E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9"/>
            <p:cNvSpPr/>
            <p:nvPr/>
          </p:nvSpPr>
          <p:spPr>
            <a:xfrm rot="8100000">
              <a:off x="5779878" y="537014"/>
              <a:ext cx="342718" cy="342718"/>
            </a:xfrm>
            <a:prstGeom prst="teardrop">
              <a:avLst>
                <a:gd name="adj" fmla="val 115000"/>
              </a:avLst>
            </a:prstGeom>
            <a:solidFill>
              <a:srgbClr val="B88881"/>
            </a:solidFill>
            <a:ln w="12700" cap="flat" cmpd="sng">
              <a:solidFill>
                <a:srgbClr val="B8888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9"/>
            <p:cNvSpPr/>
            <p:nvPr/>
          </p:nvSpPr>
          <p:spPr>
            <a:xfrm>
              <a:off x="5817951" y="575087"/>
              <a:ext cx="266572" cy="266572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9"/>
            <p:cNvSpPr/>
            <p:nvPr/>
          </p:nvSpPr>
          <p:spPr>
            <a:xfrm>
              <a:off x="6193576" y="950712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9"/>
            <p:cNvSpPr txBox="1"/>
            <p:nvPr/>
          </p:nvSpPr>
          <p:spPr>
            <a:xfrm>
              <a:off x="6193576" y="950712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14300" rIns="114300" bIns="1714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ibre Franklin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Advocacy helps passage of Violence Against Women Act.</a:t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>
              <a:off x="6193576" y="466035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9"/>
            <p:cNvSpPr txBox="1"/>
            <p:nvPr/>
          </p:nvSpPr>
          <p:spPr>
            <a:xfrm>
              <a:off x="6193576" y="466035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1994</a:t>
              </a:r>
              <a:endParaRPr/>
            </a:p>
          </p:txBody>
        </p:sp>
        <p:cxnSp>
          <p:nvCxnSpPr>
            <p:cNvPr id="132" name="Google Shape;132;p9"/>
            <p:cNvCxnSpPr/>
            <p:nvPr/>
          </p:nvCxnSpPr>
          <p:spPr>
            <a:xfrm>
              <a:off x="5951238" y="950712"/>
              <a:ext cx="0" cy="1379464"/>
            </a:xfrm>
            <a:prstGeom prst="straightConnector1">
              <a:avLst/>
            </a:prstGeom>
            <a:noFill/>
            <a:ln w="12700" cap="flat" cmpd="sng">
              <a:solidFill>
                <a:srgbClr val="B88881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133" name="Google Shape;133;p9"/>
            <p:cNvSpPr/>
            <p:nvPr/>
          </p:nvSpPr>
          <p:spPr>
            <a:xfrm>
              <a:off x="5907617" y="2286556"/>
              <a:ext cx="87241" cy="87241"/>
            </a:xfrm>
            <a:prstGeom prst="ellipse">
              <a:avLst/>
            </a:prstGeom>
            <a:solidFill>
              <a:srgbClr val="B88881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9"/>
            <p:cNvSpPr/>
            <p:nvPr/>
          </p:nvSpPr>
          <p:spPr>
            <a:xfrm rot="-2700000">
              <a:off x="7204519" y="3780621"/>
              <a:ext cx="342718" cy="342718"/>
            </a:xfrm>
            <a:prstGeom prst="teardrop">
              <a:avLst>
                <a:gd name="adj" fmla="val 115000"/>
              </a:avLst>
            </a:prstGeom>
            <a:solidFill>
              <a:srgbClr val="AD9593"/>
            </a:solidFill>
            <a:ln w="12700" cap="flat" cmpd="sng">
              <a:solidFill>
                <a:srgbClr val="AD959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9"/>
            <p:cNvSpPr/>
            <p:nvPr/>
          </p:nvSpPr>
          <p:spPr>
            <a:xfrm>
              <a:off x="7242592" y="3818694"/>
              <a:ext cx="266572" cy="266572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9"/>
            <p:cNvSpPr/>
            <p:nvPr/>
          </p:nvSpPr>
          <p:spPr>
            <a:xfrm>
              <a:off x="7618216" y="2330177"/>
              <a:ext cx="2373963" cy="137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9"/>
            <p:cNvSpPr/>
            <p:nvPr/>
          </p:nvSpPr>
          <p:spPr>
            <a:xfrm>
              <a:off x="7618216" y="3709641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9"/>
            <p:cNvSpPr txBox="1"/>
            <p:nvPr/>
          </p:nvSpPr>
          <p:spPr>
            <a:xfrm>
              <a:off x="7618216" y="3709641"/>
              <a:ext cx="2373963" cy="484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2009</a:t>
              </a:r>
              <a:endParaRPr/>
            </a:p>
          </p:txBody>
        </p:sp>
        <p:cxnSp>
          <p:nvCxnSpPr>
            <p:cNvPr id="139" name="Google Shape;139;p9"/>
            <p:cNvCxnSpPr/>
            <p:nvPr/>
          </p:nvCxnSpPr>
          <p:spPr>
            <a:xfrm>
              <a:off x="7375878" y="2330177"/>
              <a:ext cx="0" cy="1379464"/>
            </a:xfrm>
            <a:prstGeom prst="straightConnector1">
              <a:avLst/>
            </a:prstGeom>
            <a:noFill/>
            <a:ln w="12700" cap="flat" cmpd="sng">
              <a:solidFill>
                <a:srgbClr val="AD9593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140" name="Google Shape;140;p9"/>
            <p:cNvSpPr/>
            <p:nvPr/>
          </p:nvSpPr>
          <p:spPr>
            <a:xfrm>
              <a:off x="7332257" y="2286556"/>
              <a:ext cx="87241" cy="87241"/>
            </a:xfrm>
            <a:prstGeom prst="ellipse">
              <a:avLst/>
            </a:prstGeom>
            <a:solidFill>
              <a:srgbClr val="AD9593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9"/>
            <p:cNvSpPr/>
            <p:nvPr/>
          </p:nvSpPr>
          <p:spPr>
            <a:xfrm rot="8100000">
              <a:off x="8629159" y="522371"/>
              <a:ext cx="342718" cy="342718"/>
            </a:xfrm>
            <a:prstGeom prst="teardrop">
              <a:avLst>
                <a:gd name="adj" fmla="val 115000"/>
              </a:avLst>
            </a:prstGeom>
            <a:solidFill>
              <a:srgbClr val="A4A4A4"/>
            </a:solidFill>
            <a:ln w="12700" cap="flat" cmpd="sng">
              <a:solidFill>
                <a:srgbClr val="A4A4A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9"/>
            <p:cNvSpPr/>
            <p:nvPr/>
          </p:nvSpPr>
          <p:spPr>
            <a:xfrm>
              <a:off x="8667232" y="560444"/>
              <a:ext cx="266572" cy="266572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9"/>
            <p:cNvSpPr/>
            <p:nvPr/>
          </p:nvSpPr>
          <p:spPr>
            <a:xfrm>
              <a:off x="9042856" y="-120170"/>
              <a:ext cx="2373963" cy="46936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9"/>
            <p:cNvSpPr txBox="1"/>
            <p:nvPr/>
          </p:nvSpPr>
          <p:spPr>
            <a:xfrm>
              <a:off x="9042856" y="-120170"/>
              <a:ext cx="2373963" cy="46936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95250" rIns="95250" bIns="1428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Libre Franklin"/>
                <a:buNone/>
              </a:pPr>
              <a:endParaRPr sz="15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45" name="Google Shape;145;p9"/>
            <p:cNvSpPr/>
            <p:nvPr/>
          </p:nvSpPr>
          <p:spPr>
            <a:xfrm>
              <a:off x="9042856" y="470021"/>
              <a:ext cx="2373963" cy="16491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9"/>
            <p:cNvSpPr txBox="1"/>
            <p:nvPr/>
          </p:nvSpPr>
          <p:spPr>
            <a:xfrm>
              <a:off x="9042856" y="470021"/>
              <a:ext cx="2373963" cy="16491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1270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Libre Franklin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2014</a:t>
              </a:r>
              <a:r>
                <a:rPr lang="en-US" sz="16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/>
              </a:r>
              <a:br>
                <a:rPr lang="en-US" sz="16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</a:br>
              <a:r>
                <a:rPr lang="en-US" sz="16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/>
              </a:r>
              <a:br>
                <a:rPr lang="en-US" sz="16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</a:b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Worked with administration to enact critical pay equity executive orders.</a:t>
              </a:r>
              <a:endParaRPr/>
            </a:p>
          </p:txBody>
        </p:sp>
        <p:cxnSp>
          <p:nvCxnSpPr>
            <p:cNvPr id="147" name="Google Shape;147;p9"/>
            <p:cNvCxnSpPr/>
            <p:nvPr/>
          </p:nvCxnSpPr>
          <p:spPr>
            <a:xfrm>
              <a:off x="8800518" y="946659"/>
              <a:ext cx="0" cy="1379464"/>
            </a:xfrm>
            <a:prstGeom prst="straightConnector1">
              <a:avLst/>
            </a:prstGeom>
            <a:noFill/>
            <a:ln w="12700" cap="flat" cmpd="sng">
              <a:solidFill>
                <a:srgbClr val="A4A4A4"/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148" name="Google Shape;148;p9"/>
            <p:cNvSpPr/>
            <p:nvPr/>
          </p:nvSpPr>
          <p:spPr>
            <a:xfrm>
              <a:off x="8756897" y="2282502"/>
              <a:ext cx="87241" cy="87241"/>
            </a:xfrm>
            <a:prstGeom prst="ellipse">
              <a:avLst/>
            </a:prstGeom>
            <a:solidFill>
              <a:srgbClr val="A4A4A4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" name="Google Shape;149;p9"/>
          <p:cNvSpPr txBox="1"/>
          <p:nvPr/>
        </p:nvSpPr>
        <p:spPr>
          <a:xfrm>
            <a:off x="8085762" y="3893909"/>
            <a:ext cx="3647325" cy="840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Provided critical support resulting in President Obama signing Lilly Ledbetter Fair Pay Act.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>
            <a:spLocks noGrp="1"/>
          </p:cNvSpPr>
          <p:nvPr>
            <p:ph type="body" idx="1"/>
          </p:nvPr>
        </p:nvSpPr>
        <p:spPr>
          <a:xfrm>
            <a:off x="680357" y="1538016"/>
            <a:ext cx="10831286" cy="4749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2346"/>
              </a:buClr>
              <a:buSzPts val="2800"/>
              <a:buNone/>
            </a:pPr>
            <a:r>
              <a:rPr lang="en-US" b="1"/>
              <a:t>Public Policy Prioritization Process and Levels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2346"/>
              </a:buClr>
              <a:buSzPts val="2800"/>
              <a:buChar char="•"/>
            </a:pPr>
            <a:r>
              <a:rPr lang="en-US" sz="2800"/>
              <a:t>Establish national action issues with AAUW members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2346"/>
              </a:buClr>
              <a:buSzPts val="2800"/>
              <a:buChar char="•"/>
            </a:pPr>
            <a:r>
              <a:rPr lang="en-US" sz="2800"/>
              <a:t>Educate members on background of focus areas and  advocacy efforts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B2346"/>
              </a:buClr>
              <a:buSzPts val="2800"/>
              <a:buChar char="•"/>
            </a:pPr>
            <a:r>
              <a:rPr lang="en-US" sz="2800"/>
              <a:t>Use national and state priorities to determine advocacy efforts on state and local issues </a:t>
            </a:r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title"/>
          </p:nvPr>
        </p:nvSpPr>
        <p:spPr>
          <a:xfrm>
            <a:off x="838200" y="570802"/>
            <a:ext cx="10515600" cy="677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3A09"/>
              </a:buClr>
              <a:buSzPts val="4800"/>
              <a:buFont typeface="Libre Franklin Medium"/>
              <a:buNone/>
            </a:pPr>
            <a:r>
              <a:rPr lang="en-US" sz="4800"/>
              <a:t>AAUW Public Policy Priorities</a:t>
            </a:r>
            <a:endParaRPr/>
          </a:p>
        </p:txBody>
      </p:sp>
      <p:grpSp>
        <p:nvGrpSpPr>
          <p:cNvPr id="156" name="Google Shape;156;p10"/>
          <p:cNvGrpSpPr/>
          <p:nvPr/>
        </p:nvGrpSpPr>
        <p:grpSpPr>
          <a:xfrm>
            <a:off x="683587" y="4203385"/>
            <a:ext cx="11021991" cy="1574570"/>
            <a:chOff x="3230" y="1922048"/>
            <a:chExt cx="11021991" cy="1574570"/>
          </a:xfrm>
        </p:grpSpPr>
        <p:sp>
          <p:nvSpPr>
            <p:cNvPr id="157" name="Google Shape;157;p10"/>
            <p:cNvSpPr/>
            <p:nvPr/>
          </p:nvSpPr>
          <p:spPr>
            <a:xfrm>
              <a:off x="3230" y="1922048"/>
              <a:ext cx="3936425" cy="157457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12700" cap="flat" cmpd="sng">
              <a:solidFill>
                <a:srgbClr val="D66E2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0"/>
            <p:cNvSpPr txBox="1"/>
            <p:nvPr/>
          </p:nvSpPr>
          <p:spPr>
            <a:xfrm>
              <a:off x="790515" y="1922048"/>
              <a:ext cx="2361855" cy="1574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B2346"/>
                </a:buClr>
                <a:buSzPts val="2000"/>
                <a:buFont typeface="Libre Franklin"/>
                <a:buNone/>
              </a:pPr>
              <a:r>
                <a:rPr lang="en-US" sz="2000" b="1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National priorities</a:t>
              </a:r>
              <a:r>
                <a:rPr lang="en-US" sz="20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 </a:t>
              </a:r>
              <a:r>
                <a:rPr lang="en-US" sz="2000" b="1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developed</a:t>
              </a:r>
              <a:endParaRPr b="1"/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3546013" y="1922048"/>
              <a:ext cx="3936425" cy="157457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12700" cap="flat" cmpd="sng">
              <a:solidFill>
                <a:srgbClr val="D66E2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0"/>
            <p:cNvSpPr txBox="1"/>
            <p:nvPr/>
          </p:nvSpPr>
          <p:spPr>
            <a:xfrm>
              <a:off x="4333298" y="1922048"/>
              <a:ext cx="2361855" cy="1574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0025" tIns="86675" rIns="86675" bIns="8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Libre Franklin"/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1" name="Google Shape;161;p10"/>
            <p:cNvSpPr/>
            <p:nvPr/>
          </p:nvSpPr>
          <p:spPr>
            <a:xfrm>
              <a:off x="7088796" y="1922048"/>
              <a:ext cx="3936425" cy="1574570"/>
            </a:xfrm>
            <a:prstGeom prst="chevron">
              <a:avLst>
                <a:gd name="adj" fmla="val 50000"/>
              </a:avLst>
            </a:prstGeom>
            <a:solidFill>
              <a:schemeClr val="lt1"/>
            </a:solidFill>
            <a:ln w="12700" cap="flat" cmpd="sng">
              <a:solidFill>
                <a:srgbClr val="D66E2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0"/>
            <p:cNvSpPr txBox="1"/>
            <p:nvPr/>
          </p:nvSpPr>
          <p:spPr>
            <a:xfrm>
              <a:off x="7876081" y="1922048"/>
              <a:ext cx="2361855" cy="1574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000" tIns="32000" rIns="32000" bIns="32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B2346"/>
                </a:buClr>
                <a:buSzPts val="2400"/>
                <a:buFont typeface="Libre Franklin"/>
                <a:buNone/>
              </a:pPr>
              <a:r>
                <a:rPr lang="en-US" sz="2400" b="1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 Members vote on revised PPP’s</a:t>
              </a:r>
              <a:endParaRPr/>
            </a:p>
          </p:txBody>
        </p:sp>
      </p:grpSp>
      <p:sp>
        <p:nvSpPr>
          <p:cNvPr id="163" name="Google Shape;163;p10"/>
          <p:cNvSpPr txBox="1"/>
          <p:nvPr/>
        </p:nvSpPr>
        <p:spPr>
          <a:xfrm>
            <a:off x="5280915" y="4390505"/>
            <a:ext cx="22809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Members comment and refine</a:t>
            </a:r>
            <a:r>
              <a:rPr lang="en-US" sz="2400" b="1" i="0" u="none" strike="noStrike" cap="none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/>
          <p:nvPr/>
        </p:nvSpPr>
        <p:spPr>
          <a:xfrm>
            <a:off x="1443918" y="4533212"/>
            <a:ext cx="9304161" cy="1524774"/>
          </a:xfrm>
          <a:prstGeom prst="rect">
            <a:avLst/>
          </a:prstGeom>
          <a:solidFill>
            <a:srgbClr val="F7D5CB">
              <a:alpha val="89803"/>
            </a:srgbClr>
          </a:solidFill>
          <a:ln w="12700" cap="flat" cmpd="sng">
            <a:solidFill>
              <a:srgbClr val="F7D5CB">
                <a:alpha val="89803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1"/>
          <p:cNvSpPr/>
          <p:nvPr/>
        </p:nvSpPr>
        <p:spPr>
          <a:xfrm>
            <a:off x="1443919" y="2943497"/>
            <a:ext cx="9304161" cy="1524774"/>
          </a:xfrm>
          <a:prstGeom prst="rect">
            <a:avLst/>
          </a:prstGeom>
          <a:solidFill>
            <a:srgbClr val="F7D5CB">
              <a:alpha val="89803"/>
            </a:srgbClr>
          </a:solidFill>
          <a:ln w="12700" cap="flat" cmpd="sng">
            <a:solidFill>
              <a:srgbClr val="F7D5CB">
                <a:alpha val="89803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70" name="Google Shape;170;p11"/>
          <p:cNvSpPr/>
          <p:nvPr/>
        </p:nvSpPr>
        <p:spPr>
          <a:xfrm>
            <a:off x="1443919" y="1365612"/>
            <a:ext cx="9304162" cy="1524774"/>
          </a:xfrm>
          <a:prstGeom prst="rect">
            <a:avLst/>
          </a:prstGeom>
          <a:solidFill>
            <a:srgbClr val="F7D5CB">
              <a:alpha val="89803"/>
            </a:srgbClr>
          </a:solidFill>
          <a:ln w="12700" cap="flat" cmpd="sng">
            <a:solidFill>
              <a:srgbClr val="F7D5CB">
                <a:alpha val="89803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1"/>
          <p:cNvSpPr txBox="1"/>
          <p:nvPr/>
        </p:nvSpPr>
        <p:spPr>
          <a:xfrm>
            <a:off x="838198" y="232113"/>
            <a:ext cx="10515600" cy="1133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3A09"/>
              </a:buClr>
              <a:buSzPts val="5200"/>
              <a:buFont typeface="Libre Franklin Medium"/>
              <a:buNone/>
            </a:pPr>
            <a:r>
              <a:rPr lang="en-US" sz="5200">
                <a:solidFill>
                  <a:srgbClr val="C23A09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Current Priority Positions</a:t>
            </a:r>
            <a:endParaRPr/>
          </a:p>
        </p:txBody>
      </p:sp>
      <p:sp>
        <p:nvSpPr>
          <p:cNvPr id="172" name="Google Shape;172;p11"/>
          <p:cNvSpPr txBox="1"/>
          <p:nvPr/>
        </p:nvSpPr>
        <p:spPr>
          <a:xfrm>
            <a:off x="1149796" y="1645031"/>
            <a:ext cx="993511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Support a strong system of public education that promotes gender fairness, equity, diversity and inclusivity</a:t>
            </a:r>
            <a:endParaRPr/>
          </a:p>
        </p:txBody>
      </p:sp>
      <p:sp>
        <p:nvSpPr>
          <p:cNvPr id="173" name="Google Shape;173;p11"/>
          <p:cNvSpPr txBox="1"/>
          <p:nvPr/>
        </p:nvSpPr>
        <p:spPr>
          <a:xfrm>
            <a:off x="2609637" y="3450189"/>
            <a:ext cx="726382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Achieve economic security for all women</a:t>
            </a:r>
            <a:endParaRPr/>
          </a:p>
        </p:txBody>
      </p:sp>
      <p:sp>
        <p:nvSpPr>
          <p:cNvPr id="174" name="Google Shape;174;p11"/>
          <p:cNvSpPr txBox="1"/>
          <p:nvPr/>
        </p:nvSpPr>
        <p:spPr>
          <a:xfrm>
            <a:off x="1570232" y="4824460"/>
            <a:ext cx="905153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B234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Guarantee equality, individual rights, and social justice for a diverse and inclusive society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12"/>
          <p:cNvGrpSpPr/>
          <p:nvPr/>
        </p:nvGrpSpPr>
        <p:grpSpPr>
          <a:xfrm>
            <a:off x="838200" y="1557086"/>
            <a:ext cx="10515600" cy="4271963"/>
            <a:chOff x="0" y="39687"/>
            <a:chExt cx="10515600" cy="4271963"/>
          </a:xfrm>
        </p:grpSpPr>
        <p:sp>
          <p:nvSpPr>
            <p:cNvPr id="180" name="Google Shape;180;p12"/>
            <p:cNvSpPr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2"/>
            <p:cNvSpPr txBox="1"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Two-Minute Activist</a:t>
              </a:r>
              <a:endParaRPr/>
            </a:p>
          </p:txBody>
        </p:sp>
        <p:sp>
          <p:nvSpPr>
            <p:cNvPr id="182" name="Google Shape;182;p12"/>
            <p:cNvSpPr/>
            <p:nvPr/>
          </p:nvSpPr>
          <p:spPr>
            <a:xfrm>
              <a:off x="3614737" y="39687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2"/>
            <p:cNvSpPr txBox="1"/>
            <p:nvPr/>
          </p:nvSpPr>
          <p:spPr>
            <a:xfrm>
              <a:off x="3614737" y="39687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Call and meet with your officials</a:t>
              </a:r>
              <a:endParaRPr/>
            </a:p>
          </p:txBody>
        </p:sp>
        <p:sp>
          <p:nvSpPr>
            <p:cNvPr id="184" name="Google Shape;184;p12"/>
            <p:cNvSpPr/>
            <p:nvPr/>
          </p:nvSpPr>
          <p:spPr>
            <a:xfrm>
              <a:off x="7229475" y="39687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2"/>
            <p:cNvSpPr txBox="1"/>
            <p:nvPr/>
          </p:nvSpPr>
          <p:spPr>
            <a:xfrm>
              <a:off x="7229475" y="39687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Educate friends, family and voters</a:t>
              </a:r>
              <a:endParaRPr/>
            </a:p>
          </p:txBody>
        </p:sp>
        <p:sp>
          <p:nvSpPr>
            <p:cNvPr id="186" name="Google Shape;186;p12"/>
            <p:cNvSpPr/>
            <p:nvPr/>
          </p:nvSpPr>
          <p:spPr>
            <a:xfrm>
              <a:off x="0" y="2339975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2"/>
            <p:cNvSpPr txBox="1"/>
            <p:nvPr/>
          </p:nvSpPr>
          <p:spPr>
            <a:xfrm>
              <a:off x="0" y="2339975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Letters to the Editor</a:t>
              </a:r>
              <a:endParaRPr/>
            </a:p>
          </p:txBody>
        </p:sp>
        <p:sp>
          <p:nvSpPr>
            <p:cNvPr id="188" name="Google Shape;188;p12"/>
            <p:cNvSpPr/>
            <p:nvPr/>
          </p:nvSpPr>
          <p:spPr>
            <a:xfrm>
              <a:off x="3614737" y="2339975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2"/>
            <p:cNvSpPr txBox="1"/>
            <p:nvPr/>
          </p:nvSpPr>
          <p:spPr>
            <a:xfrm>
              <a:off x="3614737" y="2339975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Advocacy Toolkits</a:t>
              </a:r>
              <a:endParaRPr/>
            </a:p>
          </p:txBody>
        </p:sp>
        <p:sp>
          <p:nvSpPr>
            <p:cNvPr id="190" name="Google Shape;190;p12"/>
            <p:cNvSpPr/>
            <p:nvPr/>
          </p:nvSpPr>
          <p:spPr>
            <a:xfrm>
              <a:off x="7229475" y="2339975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2"/>
            <p:cNvSpPr txBox="1"/>
            <p:nvPr/>
          </p:nvSpPr>
          <p:spPr>
            <a:xfrm>
              <a:off x="7229475" y="2339975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AAUW Lobby Corps &amp; state lobbying efforts</a:t>
              </a:r>
              <a:endParaRPr/>
            </a:p>
          </p:txBody>
        </p:sp>
      </p:grpSp>
      <p:sp>
        <p:nvSpPr>
          <p:cNvPr id="192" name="Google Shape;192;p12"/>
          <p:cNvSpPr txBox="1">
            <a:spLocks noGrp="1"/>
          </p:cNvSpPr>
          <p:nvPr>
            <p:ph type="title"/>
          </p:nvPr>
        </p:nvSpPr>
        <p:spPr>
          <a:xfrm>
            <a:off x="838200" y="52516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3A09"/>
              </a:buClr>
              <a:buSzPts val="4800"/>
              <a:buFont typeface="Libre Franklin Medium"/>
              <a:buNone/>
            </a:pPr>
            <a:r>
              <a:rPr lang="en-US" sz="4800"/>
              <a:t>What You Can Do as Members</a:t>
            </a:r>
            <a:endParaRPr/>
          </a:p>
        </p:txBody>
      </p:sp>
      <p:grpSp>
        <p:nvGrpSpPr>
          <p:cNvPr id="193" name="Google Shape;193;p12"/>
          <p:cNvGrpSpPr/>
          <p:nvPr/>
        </p:nvGrpSpPr>
        <p:grpSpPr>
          <a:xfrm>
            <a:off x="838200" y="1541399"/>
            <a:ext cx="3286125" cy="1971675"/>
            <a:chOff x="0" y="0"/>
            <a:chExt cx="3286125" cy="1971675"/>
          </a:xfrm>
        </p:grpSpPr>
        <p:sp>
          <p:nvSpPr>
            <p:cNvPr id="194" name="Google Shape;194;p12"/>
            <p:cNvSpPr/>
            <p:nvPr/>
          </p:nvSpPr>
          <p:spPr>
            <a:xfrm>
              <a:off x="0" y="0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2"/>
            <p:cNvSpPr txBox="1"/>
            <p:nvPr/>
          </p:nvSpPr>
          <p:spPr>
            <a:xfrm>
              <a:off x="0" y="0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Two-Minute Activist</a:t>
              </a:r>
              <a:endParaRPr/>
            </a:p>
          </p:txBody>
        </p:sp>
      </p:grpSp>
      <p:grpSp>
        <p:nvGrpSpPr>
          <p:cNvPr id="196" name="Google Shape;196;p12"/>
          <p:cNvGrpSpPr/>
          <p:nvPr/>
        </p:nvGrpSpPr>
        <p:grpSpPr>
          <a:xfrm>
            <a:off x="4452937" y="1541399"/>
            <a:ext cx="3286125" cy="1971675"/>
            <a:chOff x="3614737" y="0"/>
            <a:chExt cx="3286125" cy="1971675"/>
          </a:xfrm>
        </p:grpSpPr>
        <p:sp>
          <p:nvSpPr>
            <p:cNvPr id="197" name="Google Shape;197;p12"/>
            <p:cNvSpPr/>
            <p:nvPr/>
          </p:nvSpPr>
          <p:spPr>
            <a:xfrm>
              <a:off x="3614737" y="0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 txBox="1"/>
            <p:nvPr/>
          </p:nvSpPr>
          <p:spPr>
            <a:xfrm>
              <a:off x="3614737" y="0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Advocacy Toolkits</a:t>
              </a:r>
              <a:endParaRPr/>
            </a:p>
          </p:txBody>
        </p:sp>
      </p:grpSp>
      <p:grpSp>
        <p:nvGrpSpPr>
          <p:cNvPr id="199" name="Google Shape;199;p12"/>
          <p:cNvGrpSpPr/>
          <p:nvPr/>
        </p:nvGrpSpPr>
        <p:grpSpPr>
          <a:xfrm>
            <a:off x="8067675" y="1581086"/>
            <a:ext cx="3286125" cy="1971675"/>
            <a:chOff x="7229475" y="39687"/>
            <a:chExt cx="3286125" cy="1971675"/>
          </a:xfrm>
        </p:grpSpPr>
        <p:sp>
          <p:nvSpPr>
            <p:cNvPr id="200" name="Google Shape;200;p12"/>
            <p:cNvSpPr/>
            <p:nvPr/>
          </p:nvSpPr>
          <p:spPr>
            <a:xfrm>
              <a:off x="7229475" y="39687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 txBox="1"/>
            <p:nvPr/>
          </p:nvSpPr>
          <p:spPr>
            <a:xfrm>
              <a:off x="7229475" y="39687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AAUW Lobby Corps &amp; state lobbying efforts</a:t>
              </a:r>
              <a:endParaRPr/>
            </a:p>
          </p:txBody>
        </p:sp>
      </p:grpSp>
      <p:grpSp>
        <p:nvGrpSpPr>
          <p:cNvPr id="202" name="Google Shape;202;p12"/>
          <p:cNvGrpSpPr/>
          <p:nvPr/>
        </p:nvGrpSpPr>
        <p:grpSpPr>
          <a:xfrm>
            <a:off x="838200" y="3881374"/>
            <a:ext cx="3286125" cy="1971675"/>
            <a:chOff x="0" y="2339975"/>
            <a:chExt cx="3286125" cy="1971675"/>
          </a:xfrm>
        </p:grpSpPr>
        <p:sp>
          <p:nvSpPr>
            <p:cNvPr id="203" name="Google Shape;203;p12"/>
            <p:cNvSpPr/>
            <p:nvPr/>
          </p:nvSpPr>
          <p:spPr>
            <a:xfrm>
              <a:off x="0" y="2339975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 txBox="1"/>
            <p:nvPr/>
          </p:nvSpPr>
          <p:spPr>
            <a:xfrm>
              <a:off x="0" y="2339975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Letters to the Editor</a:t>
              </a:r>
              <a:endParaRPr/>
            </a:p>
          </p:txBody>
        </p:sp>
      </p:grpSp>
      <p:grpSp>
        <p:nvGrpSpPr>
          <p:cNvPr id="205" name="Google Shape;205;p12"/>
          <p:cNvGrpSpPr/>
          <p:nvPr/>
        </p:nvGrpSpPr>
        <p:grpSpPr>
          <a:xfrm>
            <a:off x="4452937" y="3881374"/>
            <a:ext cx="3286125" cy="1971675"/>
            <a:chOff x="3614737" y="2339975"/>
            <a:chExt cx="3286125" cy="1971675"/>
          </a:xfrm>
        </p:grpSpPr>
        <p:sp>
          <p:nvSpPr>
            <p:cNvPr id="206" name="Google Shape;206;p12"/>
            <p:cNvSpPr/>
            <p:nvPr/>
          </p:nvSpPr>
          <p:spPr>
            <a:xfrm>
              <a:off x="3614737" y="2339975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 txBox="1"/>
            <p:nvPr/>
          </p:nvSpPr>
          <p:spPr>
            <a:xfrm>
              <a:off x="3614737" y="2339975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Call and meet with your officials</a:t>
              </a:r>
              <a:endParaRPr/>
            </a:p>
          </p:txBody>
        </p:sp>
      </p:grpSp>
      <p:grpSp>
        <p:nvGrpSpPr>
          <p:cNvPr id="208" name="Google Shape;208;p12"/>
          <p:cNvGrpSpPr/>
          <p:nvPr/>
        </p:nvGrpSpPr>
        <p:grpSpPr>
          <a:xfrm>
            <a:off x="8067675" y="3881374"/>
            <a:ext cx="3286125" cy="1971675"/>
            <a:chOff x="7229475" y="2339975"/>
            <a:chExt cx="3286125" cy="1971675"/>
          </a:xfrm>
        </p:grpSpPr>
        <p:sp>
          <p:nvSpPr>
            <p:cNvPr id="209" name="Google Shape;209;p12"/>
            <p:cNvSpPr/>
            <p:nvPr/>
          </p:nvSpPr>
          <p:spPr>
            <a:xfrm>
              <a:off x="7229475" y="2339975"/>
              <a:ext cx="3286125" cy="1971675"/>
            </a:xfrm>
            <a:prstGeom prst="rect">
              <a:avLst/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2"/>
            <p:cNvSpPr txBox="1"/>
            <p:nvPr/>
          </p:nvSpPr>
          <p:spPr>
            <a:xfrm>
              <a:off x="7229475" y="2339975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Libre Franklin"/>
                <a:buNone/>
              </a:pPr>
              <a:r>
                <a:rPr lang="en-US" sz="36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Educate friends, family and voters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pSp>
        <p:nvGrpSpPr>
          <p:cNvPr id="216" name="Google Shape;216;p13"/>
          <p:cNvGrpSpPr/>
          <p:nvPr/>
        </p:nvGrpSpPr>
        <p:grpSpPr>
          <a:xfrm>
            <a:off x="892329" y="1227328"/>
            <a:ext cx="10459945" cy="4958012"/>
            <a:chOff x="2" y="0"/>
            <a:chExt cx="10459945" cy="4958012"/>
          </a:xfrm>
        </p:grpSpPr>
        <p:sp>
          <p:nvSpPr>
            <p:cNvPr id="217" name="Google Shape;217;p13"/>
            <p:cNvSpPr/>
            <p:nvPr/>
          </p:nvSpPr>
          <p:spPr>
            <a:xfrm>
              <a:off x="2" y="0"/>
              <a:ext cx="4887778" cy="509025"/>
            </a:xfrm>
            <a:prstGeom prst="rect">
              <a:avLst/>
            </a:prstGeom>
            <a:solidFill>
              <a:srgbClr val="C23A09"/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3"/>
            <p:cNvSpPr txBox="1"/>
            <p:nvPr/>
          </p:nvSpPr>
          <p:spPr>
            <a:xfrm>
              <a:off x="2" y="0"/>
              <a:ext cx="4887778" cy="509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7575" tIns="130025" rIns="227575" bIns="1300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Libre Franklin"/>
                <a:buNone/>
              </a:pPr>
              <a:r>
                <a:rPr lang="en-US" sz="32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DO</a:t>
              </a:r>
              <a:endParaRPr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2" y="510523"/>
              <a:ext cx="4887778" cy="4447489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w="12700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3"/>
            <p:cNvSpPr txBox="1"/>
            <p:nvPr/>
          </p:nvSpPr>
          <p:spPr>
            <a:xfrm>
              <a:off x="2" y="510523"/>
              <a:ext cx="4887778" cy="44474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3350" tIns="133350" rIns="177800" bIns="20002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B2346"/>
                </a:buClr>
                <a:buSzPts val="2500"/>
                <a:buFont typeface="Libre Franklin"/>
                <a:buChar char="•"/>
              </a:pPr>
              <a:r>
                <a:rPr lang="en-US" sz="25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Remain nonpartisan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rgbClr val="0B2346"/>
                </a:buClr>
                <a:buSzPts val="2500"/>
                <a:buFont typeface="Libre Franklin"/>
                <a:buChar char="•"/>
              </a:pPr>
              <a:r>
                <a:rPr lang="en-US" sz="25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Work on issues guided by our values and mission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rgbClr val="0B2346"/>
                </a:buClr>
                <a:buSzPts val="2500"/>
                <a:buFont typeface="Libre Franklin"/>
                <a:buChar char="•"/>
              </a:pPr>
              <a:r>
                <a:rPr lang="en-US" sz="25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Engage with candidates and elected officials from all major parties equally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rgbClr val="0B2346"/>
                </a:buClr>
                <a:buSzPts val="2500"/>
                <a:buFont typeface="Libre Franklin"/>
                <a:buChar char="•"/>
              </a:pPr>
              <a:r>
                <a:rPr lang="en-US" sz="25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Encourage voter registration for everyone, regardless of their political persuasion</a:t>
              </a:r>
              <a:endParaRPr/>
            </a:p>
            <a:p>
              <a:pPr marL="228600" marR="0" lvl="1" indent="-6985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Libre Franklin"/>
                <a:buNone/>
              </a:pPr>
              <a:endParaRPr sz="25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5572167" y="0"/>
              <a:ext cx="4887778" cy="526521"/>
            </a:xfrm>
            <a:prstGeom prst="rect">
              <a:avLst/>
            </a:prstGeom>
            <a:solidFill>
              <a:srgbClr val="A4A4A4"/>
            </a:solidFill>
            <a:ln w="12700" cap="flat" cmpd="sng">
              <a:solidFill>
                <a:srgbClr val="A4A4A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5572167" y="0"/>
              <a:ext cx="4887778" cy="5265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7575" tIns="130025" rIns="227575" bIns="1300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Libre Franklin"/>
                <a:buNone/>
              </a:pPr>
              <a:r>
                <a:rPr lang="en-US" sz="3200">
                  <a:solidFill>
                    <a:schemeClr val="lt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DON’T</a:t>
              </a:r>
              <a:endParaRPr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5572169" y="505277"/>
              <a:ext cx="4887778" cy="4447489"/>
            </a:xfrm>
            <a:prstGeom prst="rect">
              <a:avLst/>
            </a:prstGeom>
            <a:solidFill>
              <a:srgbClr val="DFDFDF">
                <a:alpha val="89803"/>
              </a:srgbClr>
            </a:solidFill>
            <a:ln w="12700" cap="flat" cmpd="sng">
              <a:solidFill>
                <a:srgbClr val="DFDFDF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3"/>
            <p:cNvSpPr txBox="1"/>
            <p:nvPr/>
          </p:nvSpPr>
          <p:spPr>
            <a:xfrm>
              <a:off x="5572169" y="505277"/>
              <a:ext cx="4887778" cy="44474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3350" tIns="133350" rIns="177800" bIns="20002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B2346"/>
                </a:buClr>
                <a:buSzPts val="2500"/>
                <a:buFont typeface="Libre Franklin"/>
                <a:buChar char="•"/>
              </a:pPr>
              <a:r>
                <a:rPr lang="en-US" sz="2500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E</a:t>
              </a:r>
              <a:r>
                <a:rPr lang="en-US" sz="25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ndorse or raise funds for partisan candidates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rgbClr val="0B2346"/>
                </a:buClr>
                <a:buSzPts val="2500"/>
                <a:buFont typeface="Libre Franklin"/>
                <a:buChar char="•"/>
              </a:pPr>
              <a:r>
                <a:rPr lang="en-US" sz="25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Encourage voter registration for a particular party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rgbClr val="0B2346"/>
                </a:buClr>
                <a:buSzPts val="2500"/>
                <a:buFont typeface="Libre Franklin"/>
                <a:buChar char="•"/>
              </a:pPr>
              <a:r>
                <a:rPr lang="en-US" sz="25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Share AAUW member lists with campaigns or parties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rgbClr val="0B2346"/>
                </a:buClr>
                <a:buSzPts val="2500"/>
                <a:buFont typeface="Libre Franklin"/>
                <a:buChar char="•"/>
              </a:pPr>
              <a:r>
                <a:rPr lang="en-US" sz="2500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C</a:t>
              </a:r>
              <a:r>
                <a:rPr lang="en-US" sz="25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oordinate any election activity with a campaign or political party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rgbClr val="0B2346"/>
                </a:buClr>
                <a:buSzPts val="2500"/>
                <a:buFont typeface="Libre Franklin"/>
                <a:buChar char="•"/>
              </a:pPr>
              <a:r>
                <a:rPr lang="en-US" sz="2500" b="0" i="0" u="none" strike="noStrike" cap="none">
                  <a:solidFill>
                    <a:srgbClr val="0B2346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Support anything in conflict with AAUW Public Policy Priorities</a:t>
              </a:r>
              <a:endParaRPr/>
            </a:p>
          </p:txBody>
        </p:sp>
      </p:grpSp>
      <p:sp>
        <p:nvSpPr>
          <p:cNvPr id="225" name="Google Shape;225;p13"/>
          <p:cNvSpPr txBox="1"/>
          <p:nvPr/>
        </p:nvSpPr>
        <p:spPr>
          <a:xfrm>
            <a:off x="836675" y="262425"/>
            <a:ext cx="10515600" cy="795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2346"/>
              </a:buClr>
              <a:buSzPts val="4800"/>
              <a:buFont typeface="Libre Franklin Medium"/>
              <a:buNone/>
            </a:pPr>
            <a:r>
              <a:rPr lang="en-US" sz="4800">
                <a:solidFill>
                  <a:srgbClr val="0B2346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Member Advocacy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"/>
          <p:cNvSpPr txBox="1">
            <a:spLocks noGrp="1"/>
          </p:cNvSpPr>
          <p:nvPr>
            <p:ph type="body" idx="1"/>
          </p:nvPr>
        </p:nvSpPr>
        <p:spPr>
          <a:xfrm>
            <a:off x="680357" y="1538016"/>
            <a:ext cx="10831286" cy="4749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2346"/>
              </a:buClr>
              <a:buSzPts val="2800"/>
              <a:buNone/>
            </a:pPr>
            <a:r>
              <a:rPr lang="en-US" b="1"/>
              <a:t>Two-Minute Activist &amp; Current Priority Legislation:</a:t>
            </a:r>
            <a:br>
              <a:rPr lang="en-US" b="1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https://www.aauw.org/act/two-minute-activist/</a:t>
            </a:r>
            <a:r>
              <a:rPr lang="en-US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B2346"/>
              </a:buClr>
              <a:buSzPts val="2800"/>
              <a:buNone/>
            </a:pPr>
            <a:r>
              <a:rPr lang="en-US" b="1"/>
              <a:t/>
            </a:r>
            <a:br>
              <a:rPr lang="en-US" b="1"/>
            </a:br>
            <a:r>
              <a:rPr lang="en-US" b="1"/>
              <a:t>Current Policy Priorities:</a:t>
            </a:r>
            <a:br>
              <a:rPr lang="en-US" b="1"/>
            </a:br>
            <a:r>
              <a:rPr lang="en-US" u="sng">
                <a:solidFill>
                  <a:schemeClr val="hlink"/>
                </a:solidFill>
                <a:hlinkClick r:id="rId4"/>
              </a:rPr>
              <a:t>https://www.aauw.org/act/policy-center/</a:t>
            </a:r>
            <a:r>
              <a:rPr lang="en-US"/>
              <a:t>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b="1"/>
              <a:t>Advocacy Toolkit: </a:t>
            </a:r>
            <a:br>
              <a:rPr lang="en-US" b="1"/>
            </a:br>
            <a:r>
              <a:rPr lang="en-US" u="sng">
                <a:solidFill>
                  <a:schemeClr val="hlink"/>
                </a:solidFill>
                <a:hlinkClick r:id="rId5"/>
              </a:rPr>
              <a:t>https://www.aauw.org/resources/policy/advocacy-toolkit/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b="1"/>
              <a:t>Letters, Comments, Testimony &amp; Legal Briefs: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https://www.aauw.org/resources/policy/documents/</a:t>
            </a:r>
            <a:r>
              <a:rPr lang="en-US"/>
              <a:t> </a:t>
            </a:r>
            <a:endParaRPr/>
          </a:p>
        </p:txBody>
      </p:sp>
      <p:sp>
        <p:nvSpPr>
          <p:cNvPr id="231" name="Google Shape;231;p14"/>
          <p:cNvSpPr txBox="1">
            <a:spLocks noGrp="1"/>
          </p:cNvSpPr>
          <p:nvPr>
            <p:ph type="title"/>
          </p:nvPr>
        </p:nvSpPr>
        <p:spPr>
          <a:xfrm>
            <a:off x="838200" y="570802"/>
            <a:ext cx="10515600" cy="677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3A09"/>
              </a:buClr>
              <a:buSzPts val="4800"/>
              <a:buFont typeface="Libre Franklin Medium"/>
              <a:buNone/>
            </a:pPr>
            <a:r>
              <a:rPr lang="en-US" sz="4800"/>
              <a:t>Public Policy Advocacy Resources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Custom</PresentationFormat>
  <Paragraphs>76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Libre Franklin Medium</vt:lpstr>
      <vt:lpstr>Libre Franklin</vt:lpstr>
      <vt:lpstr>Office Theme</vt:lpstr>
      <vt:lpstr>Political and Nonpartisan</vt:lpstr>
      <vt:lpstr>AAUW is nonpartisanbut has always been political. </vt:lpstr>
      <vt:lpstr>PowerPoint Presentation</vt:lpstr>
      <vt:lpstr>PowerPoint Presentation</vt:lpstr>
      <vt:lpstr>AAUW Public Policy Priorities</vt:lpstr>
      <vt:lpstr>PowerPoint Presentation</vt:lpstr>
      <vt:lpstr>What You Can Do as Members</vt:lpstr>
      <vt:lpstr>PowerPoint Presentation</vt:lpstr>
      <vt:lpstr>Public Policy Advocacy Resources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and Nonpartisan</dc:title>
  <dc:creator>Meredith Machen</dc:creator>
  <cp:lastModifiedBy>Meredith Machen</cp:lastModifiedBy>
  <cp:revision>1</cp:revision>
  <dcterms:modified xsi:type="dcterms:W3CDTF">2022-01-17T17:51:09Z</dcterms:modified>
</cp:coreProperties>
</file>