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70" r:id="rId3"/>
    <p:sldId id="257" r:id="rId4"/>
    <p:sldId id="280" r:id="rId5"/>
    <p:sldId id="282" r:id="rId6"/>
    <p:sldId id="258" r:id="rId7"/>
    <p:sldId id="277" r:id="rId8"/>
    <p:sldId id="259" r:id="rId9"/>
    <p:sldId id="279" r:id="rId10"/>
    <p:sldId id="261" r:id="rId11"/>
    <p:sldId id="276" r:id="rId12"/>
    <p:sldId id="281"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15" d="100"/>
          <a:sy n="115" d="100"/>
        </p:scale>
        <p:origin x="1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31724B8-8E88-4C2E-B68A-78132866D93E}" type="datetimeFigureOut">
              <a:rPr lang="en-US" smtClean="0"/>
              <a:t>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425616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2708705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284794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334146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192525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31724B8-8E88-4C2E-B68A-78132866D93E}" type="datetimeFigureOut">
              <a:rPr lang="en-US" smtClean="0"/>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115353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31724B8-8E88-4C2E-B68A-78132866D93E}" type="datetimeFigureOut">
              <a:rPr lang="en-US" smtClean="0"/>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425617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724B8-8E88-4C2E-B68A-78132866D93E}"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328099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724B8-8E88-4C2E-B68A-78132866D93E}"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291933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1724B8-8E88-4C2E-B68A-78132866D93E}"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313103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1724B8-8E88-4C2E-B68A-78132866D93E}" type="datetimeFigureOut">
              <a:rPr lang="en-US" smtClean="0"/>
              <a:t>1/22/22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425990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22346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724B8-8E88-4C2E-B68A-78132866D93E}" type="datetimeFigureOut">
              <a:rPr lang="en-US" smtClean="0"/>
              <a:t>1/22/22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380102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1724B8-8E88-4C2E-B68A-78132866D93E}" type="datetimeFigureOut">
              <a:rPr lang="en-US" smtClean="0"/>
              <a:t>1/22/22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27096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724B8-8E88-4C2E-B68A-78132866D93E}" type="datetimeFigureOut">
              <a:rPr lang="en-US" smtClean="0"/>
              <a:t>1/22/22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333530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309645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1724B8-8E88-4C2E-B68A-78132866D93E}" type="datetimeFigureOut">
              <a:rPr lang="en-US" smtClean="0"/>
              <a:t>1/22/22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1397C-F4C0-4D63-BB9F-75B8DB9FDCC1}" type="slidenum">
              <a:rPr lang="en-US" smtClean="0"/>
              <a:t>‹#›</a:t>
            </a:fld>
            <a:endParaRPr lang="en-US"/>
          </a:p>
        </p:txBody>
      </p:sp>
    </p:spTree>
    <p:extLst>
      <p:ext uri="{BB962C8B-B14F-4D97-AF65-F5344CB8AC3E}">
        <p14:creationId xmlns:p14="http://schemas.microsoft.com/office/powerpoint/2010/main" val="157196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31724B8-8E88-4C2E-B68A-78132866D93E}" type="datetimeFigureOut">
              <a:rPr lang="en-US" smtClean="0"/>
              <a:t>1/22/22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6B1397C-F4C0-4D63-BB9F-75B8DB9FDCC1}" type="slidenum">
              <a:rPr lang="en-US" smtClean="0"/>
              <a:t>‹#›</a:t>
            </a:fld>
            <a:endParaRPr lang="en-US"/>
          </a:p>
        </p:txBody>
      </p:sp>
    </p:spTree>
    <p:extLst>
      <p:ext uri="{BB962C8B-B14F-4D97-AF65-F5344CB8AC3E}">
        <p14:creationId xmlns:p14="http://schemas.microsoft.com/office/powerpoint/2010/main" val="170759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iad.state.nm.us/wp-content/uploads/2020/12/NM_MMIWR_Report_FINAL_WEB_v120920.pdf"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hyperlink" Target="https://www.nytimes.com/2019/12/25/us/native-women-girls-missing.html" TargetMode="External"/><Relationship Id="rId5" Type="http://schemas.openxmlformats.org/officeDocument/2006/relationships/hyperlink" Target="https://www.somebodysdaughter.com/somebodys-daughter-the-film" TargetMode="External"/><Relationship Id="rId4" Type="http://schemas.openxmlformats.org/officeDocument/2006/relationships/hyperlink" Target="https://www.csvanw.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E067A-8626-428F-AB2C-620CAA2840BD}"/>
              </a:ext>
            </a:extLst>
          </p:cNvPr>
          <p:cNvSpPr>
            <a:spLocks noGrp="1"/>
          </p:cNvSpPr>
          <p:nvPr>
            <p:ph type="ctrTitle"/>
          </p:nvPr>
        </p:nvSpPr>
        <p:spPr>
          <a:xfrm>
            <a:off x="1547622" y="980164"/>
            <a:ext cx="6858000" cy="1641490"/>
          </a:xfrm>
        </p:spPr>
        <p:txBody>
          <a:bodyPr>
            <a:normAutofit fontScale="90000"/>
          </a:bodyPr>
          <a:lstStyle/>
          <a:p>
            <a:r>
              <a:rPr lang="en-US" dirty="0"/>
              <a:t>Violence Against Native </a:t>
            </a:r>
            <a:br>
              <a:rPr lang="en-US" dirty="0"/>
            </a:br>
            <a:r>
              <a:rPr lang="en-US" dirty="0"/>
              <a:t>Women in New Mexico</a:t>
            </a:r>
          </a:p>
        </p:txBody>
      </p:sp>
      <p:sp>
        <p:nvSpPr>
          <p:cNvPr id="3" name="Subtitle 2">
            <a:extLst>
              <a:ext uri="{FF2B5EF4-FFF2-40B4-BE49-F238E27FC236}">
                <a16:creationId xmlns:a16="http://schemas.microsoft.com/office/drawing/2014/main" id="{D6257014-4872-4AAA-BA31-F20C2909AC15}"/>
              </a:ext>
            </a:extLst>
          </p:cNvPr>
          <p:cNvSpPr>
            <a:spLocks noGrp="1"/>
          </p:cNvSpPr>
          <p:nvPr>
            <p:ph type="subTitle" idx="1"/>
          </p:nvPr>
        </p:nvSpPr>
        <p:spPr/>
        <p:txBody>
          <a:bodyPr>
            <a:normAutofit fontScale="92500" lnSpcReduction="10000"/>
          </a:bodyPr>
          <a:lstStyle/>
          <a:p>
            <a:pPr algn="ctr"/>
            <a:r>
              <a:rPr lang="en-US" dirty="0"/>
              <a:t>Rebecca Álvarez, PhD</a:t>
            </a:r>
          </a:p>
          <a:p>
            <a:pPr algn="ctr"/>
            <a:r>
              <a:rPr lang="en-US" dirty="0"/>
              <a:t>Author of </a:t>
            </a:r>
            <a:r>
              <a:rPr lang="en-US" i="1" dirty="0"/>
              <a:t>Vigilante Gender Violence</a:t>
            </a:r>
          </a:p>
        </p:txBody>
      </p:sp>
    </p:spTree>
    <p:extLst>
      <p:ext uri="{BB962C8B-B14F-4D97-AF65-F5344CB8AC3E}">
        <p14:creationId xmlns:p14="http://schemas.microsoft.com/office/powerpoint/2010/main" val="25818976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1362-90CF-431A-873D-72AA1F629DB1}"/>
              </a:ext>
            </a:extLst>
          </p:cNvPr>
          <p:cNvSpPr>
            <a:spLocks noGrp="1"/>
          </p:cNvSpPr>
          <p:nvPr>
            <p:ph type="title"/>
          </p:nvPr>
        </p:nvSpPr>
        <p:spPr/>
        <p:txBody>
          <a:bodyPr/>
          <a:lstStyle/>
          <a:p>
            <a:pPr algn="ctr"/>
            <a:r>
              <a:rPr lang="en-US" dirty="0"/>
              <a:t>Deb </a:t>
            </a:r>
            <a:r>
              <a:rPr lang="en-US" dirty="0" err="1"/>
              <a:t>Haaland</a:t>
            </a:r>
            <a:r>
              <a:rPr lang="en-US" dirty="0"/>
              <a:t> and the BIA-OJS</a:t>
            </a:r>
          </a:p>
        </p:txBody>
      </p:sp>
      <p:sp>
        <p:nvSpPr>
          <p:cNvPr id="3" name="Content Placeholder 2">
            <a:extLst>
              <a:ext uri="{FF2B5EF4-FFF2-40B4-BE49-F238E27FC236}">
                <a16:creationId xmlns:a16="http://schemas.microsoft.com/office/drawing/2014/main" id="{2E45F32A-38FD-43CF-BED9-35425812FD72}"/>
              </a:ext>
            </a:extLst>
          </p:cNvPr>
          <p:cNvSpPr>
            <a:spLocks noGrp="1"/>
          </p:cNvSpPr>
          <p:nvPr>
            <p:ph idx="1"/>
          </p:nvPr>
        </p:nvSpPr>
        <p:spPr/>
        <p:txBody>
          <a:bodyPr>
            <a:normAutofit/>
          </a:bodyPr>
          <a:lstStyle/>
          <a:p>
            <a:r>
              <a:rPr lang="en-US" sz="2400" dirty="0"/>
              <a:t>On April 1, 2021, Secretary of the Interior Deb </a:t>
            </a:r>
            <a:r>
              <a:rPr lang="en-US" sz="2400" dirty="0" err="1"/>
              <a:t>Haaland</a:t>
            </a:r>
            <a:r>
              <a:rPr lang="en-US" sz="2400" dirty="0"/>
              <a:t> announced the formation of a new Missing &amp; Murdered Unit (MMU) within the Bureau of Indian Affairs Office of Justice Services (BIA-OJS) to provide leadership and direction for cross-departmental and interagency work involving missing and murdered American Indians and Alaska Natives. </a:t>
            </a:r>
          </a:p>
          <a:p>
            <a:r>
              <a:rPr lang="en-US" sz="2400" dirty="0"/>
              <a:t>The MMU will help put the full weight of the federal government into investigating these cases and marshal law enforcement resources across federal agencies and throughout Indian country. </a:t>
            </a:r>
          </a:p>
        </p:txBody>
      </p:sp>
    </p:spTree>
    <p:extLst>
      <p:ext uri="{BB962C8B-B14F-4D97-AF65-F5344CB8AC3E}">
        <p14:creationId xmlns:p14="http://schemas.microsoft.com/office/powerpoint/2010/main" val="15303296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46C0-E21C-40D5-A553-FEA4C8E44692}"/>
              </a:ext>
            </a:extLst>
          </p:cNvPr>
          <p:cNvSpPr>
            <a:spLocks noGrp="1"/>
          </p:cNvSpPr>
          <p:nvPr>
            <p:ph type="title"/>
          </p:nvPr>
        </p:nvSpPr>
        <p:spPr/>
        <p:txBody>
          <a:bodyPr/>
          <a:lstStyle/>
          <a:p>
            <a:r>
              <a:rPr lang="en-US" dirty="0"/>
              <a:t>Indigenous Political Resurgence </a:t>
            </a:r>
          </a:p>
        </p:txBody>
      </p:sp>
      <p:sp>
        <p:nvSpPr>
          <p:cNvPr id="3" name="Content Placeholder 2">
            <a:extLst>
              <a:ext uri="{FF2B5EF4-FFF2-40B4-BE49-F238E27FC236}">
                <a16:creationId xmlns:a16="http://schemas.microsoft.com/office/drawing/2014/main" id="{D65331DD-BC02-4C56-B946-7DB437250B61}"/>
              </a:ext>
            </a:extLst>
          </p:cNvPr>
          <p:cNvSpPr>
            <a:spLocks noGrp="1"/>
          </p:cNvSpPr>
          <p:nvPr>
            <p:ph idx="1"/>
          </p:nvPr>
        </p:nvSpPr>
        <p:spPr/>
        <p:txBody>
          <a:bodyPr/>
          <a:lstStyle/>
          <a:p>
            <a:r>
              <a:rPr lang="en-US" sz="2400" dirty="0"/>
              <a:t>In recent years, sparked in part by the massive protests against the Dakota Access Pipeline, Indigenous political activism has been resurgent. </a:t>
            </a:r>
          </a:p>
          <a:p>
            <a:r>
              <a:rPr lang="en-US" sz="2400" dirty="0"/>
              <a:t>This has meant that legislation involving Indigenous populations has been more evident in New Mexico’s Statehouse recently.</a:t>
            </a:r>
          </a:p>
          <a:p>
            <a:r>
              <a:rPr lang="en-US" sz="2400" dirty="0"/>
              <a:t>Ex: the Indian Child Welfare Act (ICWA), the recent establishment of the MMIWR Taskforce</a:t>
            </a:r>
          </a:p>
          <a:p>
            <a:endParaRPr lang="en-US" dirty="0"/>
          </a:p>
        </p:txBody>
      </p:sp>
    </p:spTree>
    <p:extLst>
      <p:ext uri="{BB962C8B-B14F-4D97-AF65-F5344CB8AC3E}">
        <p14:creationId xmlns:p14="http://schemas.microsoft.com/office/powerpoint/2010/main" val="93975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F546B6-42A7-4435-8834-E944AB9FE4EC}"/>
              </a:ext>
            </a:extLst>
          </p:cNvPr>
          <p:cNvPicPr>
            <a:picLocks noChangeAspect="1"/>
          </p:cNvPicPr>
          <p:nvPr/>
        </p:nvPicPr>
        <p:blipFill>
          <a:blip r:embed="rId2"/>
          <a:stretch>
            <a:fillRect/>
          </a:stretch>
        </p:blipFill>
        <p:spPr>
          <a:xfrm>
            <a:off x="-10251" y="7670"/>
            <a:ext cx="9154252" cy="6850330"/>
          </a:xfrm>
          <a:prstGeom prst="rect">
            <a:avLst/>
          </a:prstGeom>
        </p:spPr>
      </p:pic>
    </p:spTree>
    <p:extLst>
      <p:ext uri="{BB962C8B-B14F-4D97-AF65-F5344CB8AC3E}">
        <p14:creationId xmlns:p14="http://schemas.microsoft.com/office/powerpoint/2010/main" val="396325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65F9-3A18-470D-A918-BCB8FD1B59F8}"/>
              </a:ext>
            </a:extLst>
          </p:cNvPr>
          <p:cNvSpPr>
            <a:spLocks noGrp="1"/>
          </p:cNvSpPr>
          <p:nvPr>
            <p:ph type="title"/>
          </p:nvPr>
        </p:nvSpPr>
        <p:spPr/>
        <p:txBody>
          <a:bodyPr/>
          <a:lstStyle/>
          <a:p>
            <a:pPr algn="ctr"/>
            <a:r>
              <a:rPr lang="en-US" dirty="0"/>
              <a:t>Recommended Resources</a:t>
            </a:r>
          </a:p>
        </p:txBody>
      </p:sp>
      <p:sp>
        <p:nvSpPr>
          <p:cNvPr id="3" name="Content Placeholder 2">
            <a:extLst>
              <a:ext uri="{FF2B5EF4-FFF2-40B4-BE49-F238E27FC236}">
                <a16:creationId xmlns:a16="http://schemas.microsoft.com/office/drawing/2014/main" id="{7759BDFB-21FF-411B-BFC8-360D1C41FC14}"/>
              </a:ext>
            </a:extLst>
          </p:cNvPr>
          <p:cNvSpPr>
            <a:spLocks noGrp="1"/>
          </p:cNvSpPr>
          <p:nvPr>
            <p:ph idx="1"/>
          </p:nvPr>
        </p:nvSpPr>
        <p:spPr/>
        <p:txBody>
          <a:bodyPr>
            <a:normAutofit lnSpcReduction="10000"/>
          </a:bodyPr>
          <a:lstStyle/>
          <a:p>
            <a:r>
              <a:rPr lang="en-US" sz="2800" dirty="0"/>
              <a:t>Coalition To Stop Violence Against Native Women </a:t>
            </a:r>
            <a:r>
              <a:rPr lang="en-US" sz="2800" dirty="0">
                <a:hlinkClick r:id="rId4"/>
              </a:rPr>
              <a:t>https://www.csvanw.org/</a:t>
            </a:r>
            <a:r>
              <a:rPr lang="en-US" sz="2800" dirty="0"/>
              <a:t> </a:t>
            </a:r>
          </a:p>
          <a:p>
            <a:r>
              <a:rPr lang="en-US" sz="2800" i="1" dirty="0"/>
              <a:t>Somebody’s Daughter </a:t>
            </a:r>
            <a:r>
              <a:rPr lang="en-US" sz="2800" dirty="0"/>
              <a:t>(Film)</a:t>
            </a:r>
            <a:r>
              <a:rPr lang="en-US" sz="2800" i="1" dirty="0"/>
              <a:t> </a:t>
            </a:r>
            <a:r>
              <a:rPr lang="en-US" sz="2800" dirty="0">
                <a:hlinkClick r:id="rId5"/>
              </a:rPr>
              <a:t>https://www.somebodysdaughter.com/somebodys-daughter-the-film</a:t>
            </a:r>
            <a:r>
              <a:rPr lang="en-US" sz="2800" dirty="0"/>
              <a:t> </a:t>
            </a:r>
            <a:endParaRPr lang="en-US" sz="2800" dirty="0">
              <a:hlinkClick r:id="rId6"/>
            </a:endParaRPr>
          </a:p>
          <a:p>
            <a:r>
              <a:rPr lang="en-US" sz="2800" dirty="0">
                <a:hlinkClick r:id="rId6"/>
              </a:rPr>
              <a:t>https://www.nytimes.com/2019/12/25/us/native-women-girls-missing.html</a:t>
            </a:r>
            <a:r>
              <a:rPr lang="en-US" sz="2800" dirty="0"/>
              <a:t> </a:t>
            </a:r>
          </a:p>
          <a:p>
            <a:r>
              <a:rPr lang="en-US" sz="2800" dirty="0"/>
              <a:t>New Mexico Missing and Murdered Indigenous Women and Relatives Task Force Report </a:t>
            </a:r>
            <a:endParaRPr lang="en-US" sz="2800" dirty="0">
              <a:hlinkClick r:id="rId7">
                <a:extLst>
                  <a:ext uri="{A12FA001-AC4F-418D-AE19-62706E023703}">
                    <ahyp:hlinkClr xmlns:ahyp="http://schemas.microsoft.com/office/drawing/2018/hyperlinkcolor" val="tx"/>
                  </a:ext>
                </a:extLst>
              </a:hlinkClick>
            </a:endParaRPr>
          </a:p>
          <a:p>
            <a:pPr marL="0" indent="0">
              <a:buNone/>
            </a:pPr>
            <a:r>
              <a:rPr lang="en-US" dirty="0">
                <a:hlinkClick r:id="rId7"/>
              </a:rPr>
              <a:t>https://www.iad.state.nm.us/wp-content/uploads/2020/12/NM_MMIWR_Report_FINAL_WEB_v120920.pdf</a:t>
            </a:r>
            <a:r>
              <a:rPr lang="en-US" dirty="0"/>
              <a:t> </a:t>
            </a:r>
          </a:p>
          <a:p>
            <a:endParaRPr lang="en-US" dirty="0"/>
          </a:p>
        </p:txBody>
      </p:sp>
    </p:spTree>
    <p:extLst>
      <p:ext uri="{BB962C8B-B14F-4D97-AF65-F5344CB8AC3E}">
        <p14:creationId xmlns:p14="http://schemas.microsoft.com/office/powerpoint/2010/main" val="14769899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26DD43-9E25-40BD-BF47-17C9CB525B51}"/>
              </a:ext>
            </a:extLst>
          </p:cNvPr>
          <p:cNvPicPr>
            <a:picLocks noGrp="1" noChangeAspect="1"/>
          </p:cNvPicPr>
          <p:nvPr>
            <p:ph idx="1"/>
          </p:nvPr>
        </p:nvPicPr>
        <p:blipFill>
          <a:blip r:embed="rId2"/>
          <a:stretch>
            <a:fillRect/>
          </a:stretch>
        </p:blipFill>
        <p:spPr>
          <a:xfrm>
            <a:off x="431800" y="1042849"/>
            <a:ext cx="3619499" cy="4684058"/>
          </a:xfrm>
          <a:prstGeom prst="rect">
            <a:avLst/>
          </a:prstGeom>
        </p:spPr>
      </p:pic>
      <p:sp>
        <p:nvSpPr>
          <p:cNvPr id="5" name="TextBox 4">
            <a:extLst>
              <a:ext uri="{FF2B5EF4-FFF2-40B4-BE49-F238E27FC236}">
                <a16:creationId xmlns:a16="http://schemas.microsoft.com/office/drawing/2014/main" id="{3C1949E7-6FCA-4FFC-8490-B8DF25C98FA7}"/>
              </a:ext>
            </a:extLst>
          </p:cNvPr>
          <p:cNvSpPr txBox="1"/>
          <p:nvPr/>
        </p:nvSpPr>
        <p:spPr>
          <a:xfrm>
            <a:off x="4343401" y="1200150"/>
            <a:ext cx="4559300" cy="3831818"/>
          </a:xfrm>
          <a:prstGeom prst="rect">
            <a:avLst/>
          </a:prstGeom>
          <a:noFill/>
        </p:spPr>
        <p:txBody>
          <a:bodyPr wrap="square" rtlCol="0">
            <a:spAutoFit/>
          </a:bodyPr>
          <a:lstStyle/>
          <a:p>
            <a:pPr algn="ctr" defTabSz="342900"/>
            <a:r>
              <a:rPr lang="en-US" sz="1350" b="1" dirty="0">
                <a:solidFill>
                  <a:prstClr val="white"/>
                </a:solidFill>
                <a:latin typeface="Corbel" panose="020B0503020204020204"/>
              </a:rPr>
              <a:t>New Mexico Pueblos, Nations, Tribes</a:t>
            </a:r>
          </a:p>
          <a:p>
            <a:pPr defTabSz="342900"/>
            <a:endParaRPr lang="en-US" sz="1350" dirty="0">
              <a:solidFill>
                <a:prstClr val="white"/>
              </a:solidFill>
              <a:latin typeface="Corbel" panose="020B0503020204020204"/>
            </a:endParaRPr>
          </a:p>
          <a:p>
            <a:pPr marL="1028700" lvl="3" defTabSz="342900"/>
            <a:r>
              <a:rPr lang="en-US" sz="1350" b="1" u="sng" dirty="0">
                <a:solidFill>
                  <a:prstClr val="white"/>
                </a:solidFill>
                <a:latin typeface="Corbel" panose="020B0503020204020204"/>
              </a:rPr>
              <a:t>Pueblos</a:t>
            </a:r>
          </a:p>
          <a:p>
            <a:pPr marL="214313" indent="-214313" defTabSz="342900">
              <a:buFont typeface="Arial" panose="020B0604020202020204" pitchFamily="34" charset="0"/>
              <a:buChar char="•"/>
            </a:pPr>
            <a:r>
              <a:rPr lang="en-US" sz="1350" dirty="0">
                <a:solidFill>
                  <a:prstClr val="white"/>
                </a:solidFill>
                <a:latin typeface="Corbel" panose="020B0503020204020204"/>
              </a:rPr>
              <a:t>Acoma				San Felipe</a:t>
            </a:r>
          </a:p>
          <a:p>
            <a:pPr marL="214313" indent="-214313" defTabSz="342900">
              <a:buFont typeface="Arial" panose="020B0604020202020204" pitchFamily="34" charset="0"/>
              <a:buChar char="•"/>
            </a:pPr>
            <a:r>
              <a:rPr lang="en-US" sz="1350" dirty="0">
                <a:solidFill>
                  <a:prstClr val="white"/>
                </a:solidFill>
                <a:latin typeface="Corbel" panose="020B0503020204020204"/>
              </a:rPr>
              <a:t>Cochiti				San Ildefonso</a:t>
            </a:r>
          </a:p>
          <a:p>
            <a:pPr marL="214313" indent="-214313" defTabSz="342900">
              <a:buFont typeface="Arial" panose="020B0604020202020204" pitchFamily="34" charset="0"/>
              <a:buChar char="•"/>
            </a:pPr>
            <a:r>
              <a:rPr lang="en-US" sz="1350" dirty="0">
                <a:solidFill>
                  <a:prstClr val="white"/>
                </a:solidFill>
                <a:latin typeface="Corbel" panose="020B0503020204020204"/>
              </a:rPr>
              <a:t>Isleta					Santa Ana</a:t>
            </a:r>
          </a:p>
          <a:p>
            <a:pPr marL="214313" indent="-214313" defTabSz="342900">
              <a:buFont typeface="Arial" panose="020B0604020202020204" pitchFamily="34" charset="0"/>
              <a:buChar char="•"/>
            </a:pPr>
            <a:r>
              <a:rPr lang="en-US" sz="1350" dirty="0">
                <a:solidFill>
                  <a:prstClr val="white"/>
                </a:solidFill>
                <a:latin typeface="Corbel" panose="020B0503020204020204"/>
              </a:rPr>
              <a:t>Jemez					Santa Clara</a:t>
            </a:r>
          </a:p>
          <a:p>
            <a:pPr marL="214313" indent="-214313" defTabSz="342900">
              <a:buFont typeface="Arial" panose="020B0604020202020204" pitchFamily="34" charset="0"/>
              <a:buChar char="•"/>
            </a:pPr>
            <a:r>
              <a:rPr lang="en-US" sz="1350" dirty="0">
                <a:solidFill>
                  <a:prstClr val="white"/>
                </a:solidFill>
                <a:latin typeface="Corbel" panose="020B0503020204020204"/>
              </a:rPr>
              <a:t>Laguna				</a:t>
            </a:r>
            <a:r>
              <a:rPr lang="en-US" sz="1350" dirty="0" err="1">
                <a:solidFill>
                  <a:prstClr val="white"/>
                </a:solidFill>
                <a:latin typeface="Corbel" panose="020B0503020204020204"/>
              </a:rPr>
              <a:t>Kewa</a:t>
            </a:r>
            <a:endParaRPr lang="en-US" sz="1350" dirty="0">
              <a:solidFill>
                <a:prstClr val="white"/>
              </a:solidFill>
              <a:latin typeface="Corbel" panose="020B0503020204020204"/>
            </a:endParaRPr>
          </a:p>
          <a:p>
            <a:pPr marL="214313" indent="-214313" defTabSz="342900">
              <a:buFont typeface="Arial" panose="020B0604020202020204" pitchFamily="34" charset="0"/>
              <a:buChar char="•"/>
            </a:pPr>
            <a:r>
              <a:rPr lang="en-US" sz="1350" dirty="0">
                <a:solidFill>
                  <a:prstClr val="white"/>
                </a:solidFill>
                <a:latin typeface="Corbel" panose="020B0503020204020204"/>
              </a:rPr>
              <a:t>Nambe				Taos					</a:t>
            </a:r>
          </a:p>
          <a:p>
            <a:pPr marL="214313" indent="-214313" defTabSz="342900">
              <a:buFont typeface="Arial" panose="020B0604020202020204" pitchFamily="34" charset="0"/>
              <a:buChar char="•"/>
            </a:pPr>
            <a:r>
              <a:rPr lang="en-US" sz="1350" dirty="0">
                <a:solidFill>
                  <a:prstClr val="white"/>
                </a:solidFill>
                <a:latin typeface="Corbel" panose="020B0503020204020204"/>
              </a:rPr>
              <a:t>Ohkay Owingeh 		Tesuque</a:t>
            </a:r>
          </a:p>
          <a:p>
            <a:pPr marL="214313" indent="-214313" defTabSz="342900">
              <a:buFont typeface="Arial" panose="020B0604020202020204" pitchFamily="34" charset="0"/>
              <a:buChar char="•"/>
            </a:pPr>
            <a:r>
              <a:rPr lang="en-US" sz="1350" dirty="0">
                <a:solidFill>
                  <a:prstClr val="white"/>
                </a:solidFill>
                <a:latin typeface="Corbel" panose="020B0503020204020204"/>
              </a:rPr>
              <a:t>Picuris					Zuni</a:t>
            </a:r>
          </a:p>
          <a:p>
            <a:pPr marL="214313" indent="-214313" defTabSz="342900">
              <a:buFont typeface="Arial" panose="020B0604020202020204" pitchFamily="34" charset="0"/>
              <a:buChar char="•"/>
            </a:pPr>
            <a:r>
              <a:rPr lang="en-US" sz="1350" dirty="0">
                <a:solidFill>
                  <a:prstClr val="white"/>
                </a:solidFill>
                <a:latin typeface="Corbel" panose="020B0503020204020204"/>
              </a:rPr>
              <a:t>Pojoaque				Zia</a:t>
            </a:r>
          </a:p>
          <a:p>
            <a:pPr marL="214313" indent="-214313" defTabSz="342900">
              <a:buFont typeface="Arial" panose="020B0604020202020204" pitchFamily="34" charset="0"/>
              <a:buChar char="•"/>
            </a:pPr>
            <a:r>
              <a:rPr lang="en-US" sz="1350" dirty="0">
                <a:solidFill>
                  <a:prstClr val="white"/>
                </a:solidFill>
                <a:latin typeface="Corbel" panose="020B0503020204020204"/>
              </a:rPr>
              <a:t>Sandia </a:t>
            </a:r>
          </a:p>
          <a:p>
            <a:pPr marL="214313" indent="-214313" defTabSz="342900">
              <a:buFont typeface="Arial" panose="020B0604020202020204" pitchFamily="34" charset="0"/>
              <a:buChar char="•"/>
            </a:pPr>
            <a:endParaRPr lang="en-US" sz="1350" dirty="0">
              <a:solidFill>
                <a:prstClr val="white"/>
              </a:solidFill>
              <a:latin typeface="Corbel" panose="020B0503020204020204"/>
            </a:endParaRPr>
          </a:p>
          <a:p>
            <a:pPr defTabSz="342900"/>
            <a:r>
              <a:rPr lang="en-US" sz="1350" b="1" dirty="0">
                <a:solidFill>
                  <a:prstClr val="white"/>
                </a:solidFill>
                <a:latin typeface="Corbel" panose="020B0503020204020204"/>
              </a:rPr>
              <a:t>Navajo Nation</a:t>
            </a:r>
          </a:p>
          <a:p>
            <a:pPr defTabSz="342900"/>
            <a:r>
              <a:rPr lang="en-US" sz="1350" b="1" dirty="0">
                <a:solidFill>
                  <a:prstClr val="white"/>
                </a:solidFill>
                <a:latin typeface="Corbel" panose="020B0503020204020204"/>
              </a:rPr>
              <a:t>Jicarilla Apache Nation</a:t>
            </a:r>
          </a:p>
          <a:p>
            <a:pPr defTabSz="342900"/>
            <a:r>
              <a:rPr lang="en-US" sz="1350" b="1" dirty="0">
                <a:solidFill>
                  <a:prstClr val="white"/>
                </a:solidFill>
                <a:latin typeface="Corbel" panose="020B0503020204020204"/>
              </a:rPr>
              <a:t>Mescalero Apache Tribe</a:t>
            </a:r>
          </a:p>
          <a:p>
            <a:pPr defTabSz="342900"/>
            <a:r>
              <a:rPr lang="en-US" sz="1350" b="1" dirty="0">
                <a:solidFill>
                  <a:prstClr val="white"/>
                </a:solidFill>
                <a:latin typeface="Corbel" panose="020B0503020204020204"/>
              </a:rPr>
              <a:t>Fort Sill Apache Tribe</a:t>
            </a:r>
          </a:p>
        </p:txBody>
      </p:sp>
      <p:sp>
        <p:nvSpPr>
          <p:cNvPr id="6" name="TextBox 5">
            <a:extLst>
              <a:ext uri="{FF2B5EF4-FFF2-40B4-BE49-F238E27FC236}">
                <a16:creationId xmlns:a16="http://schemas.microsoft.com/office/drawing/2014/main" id="{01DB71D8-FC65-4B23-84B4-5013D4024BDC}"/>
              </a:ext>
            </a:extLst>
          </p:cNvPr>
          <p:cNvSpPr txBox="1"/>
          <p:nvPr/>
        </p:nvSpPr>
        <p:spPr>
          <a:xfrm>
            <a:off x="4878280" y="6211669"/>
            <a:ext cx="4572000" cy="276999"/>
          </a:xfrm>
          <a:prstGeom prst="rect">
            <a:avLst/>
          </a:prstGeom>
          <a:noFill/>
        </p:spPr>
        <p:txBody>
          <a:bodyPr wrap="square">
            <a:spAutoFit/>
          </a:bodyPr>
          <a:lstStyle/>
          <a:p>
            <a:r>
              <a:rPr lang="en-US" sz="1200" dirty="0"/>
              <a:t>Source: Casey Duma for the APCG-CRC, 9/10/2021 </a:t>
            </a:r>
          </a:p>
        </p:txBody>
      </p:sp>
    </p:spTree>
    <p:extLst>
      <p:ext uri="{BB962C8B-B14F-4D97-AF65-F5344CB8AC3E}">
        <p14:creationId xmlns:p14="http://schemas.microsoft.com/office/powerpoint/2010/main" val="614061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9E32-02D9-4BD4-B642-B0FD082581B1}"/>
              </a:ext>
            </a:extLst>
          </p:cNvPr>
          <p:cNvSpPr>
            <a:spLocks noGrp="1"/>
          </p:cNvSpPr>
          <p:nvPr>
            <p:ph type="title"/>
          </p:nvPr>
        </p:nvSpPr>
        <p:spPr/>
        <p:txBody>
          <a:bodyPr/>
          <a:lstStyle/>
          <a:p>
            <a:pPr algn="ctr"/>
            <a:r>
              <a:rPr lang="en-US" dirty="0"/>
              <a:t>Missing and Murdered </a:t>
            </a:r>
            <a:br>
              <a:rPr lang="en-US" dirty="0"/>
            </a:br>
            <a:r>
              <a:rPr lang="en-US" dirty="0"/>
              <a:t>Indigenous Women (and Men)</a:t>
            </a:r>
          </a:p>
        </p:txBody>
      </p:sp>
      <p:sp>
        <p:nvSpPr>
          <p:cNvPr id="3" name="Content Placeholder 2">
            <a:extLst>
              <a:ext uri="{FF2B5EF4-FFF2-40B4-BE49-F238E27FC236}">
                <a16:creationId xmlns:a16="http://schemas.microsoft.com/office/drawing/2014/main" id="{925AAAD9-E09E-484D-89D7-B3A47604179B}"/>
              </a:ext>
            </a:extLst>
          </p:cNvPr>
          <p:cNvSpPr>
            <a:spLocks noGrp="1"/>
          </p:cNvSpPr>
          <p:nvPr>
            <p:ph idx="1"/>
          </p:nvPr>
        </p:nvSpPr>
        <p:spPr/>
        <p:txBody>
          <a:bodyPr>
            <a:normAutofit/>
          </a:bodyPr>
          <a:lstStyle/>
          <a:p>
            <a:r>
              <a:rPr lang="en-US" sz="2400" dirty="0">
                <a:effectLst/>
                <a:latin typeface="Arial" panose="020B0604020202020204" pitchFamily="34" charset="0"/>
              </a:rPr>
              <a:t>The Center for Disease Control and Prevention (CDC) has reported that murder is the third-leading cause of death among Native women nationwide and that rates of violence on tribal land can be up to ten times higher than the national average</a:t>
            </a:r>
          </a:p>
          <a:p>
            <a:r>
              <a:rPr lang="en-US" sz="2400" dirty="0">
                <a:latin typeface="Arial" panose="020B0604020202020204" pitchFamily="34" charset="0"/>
              </a:rPr>
              <a:t>Most of the focus is on women, as they are more likely to be exploited, but men and boys also are missing and murdered on tribal land at much higher rates</a:t>
            </a:r>
          </a:p>
          <a:p>
            <a:r>
              <a:rPr lang="en-US" sz="2400" dirty="0">
                <a:latin typeface="Arial" panose="020B0604020202020204" pitchFamily="34" charset="0"/>
              </a:rPr>
              <a:t>Native American women in New Mexico have the highest rate of homicide among all racial and ethnic groups</a:t>
            </a:r>
          </a:p>
        </p:txBody>
      </p:sp>
    </p:spTree>
    <p:extLst>
      <p:ext uri="{BB962C8B-B14F-4D97-AF65-F5344CB8AC3E}">
        <p14:creationId xmlns:p14="http://schemas.microsoft.com/office/powerpoint/2010/main" val="406541239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E1737D-0E95-40A2-98F6-E6DE55672807}"/>
              </a:ext>
            </a:extLst>
          </p:cNvPr>
          <p:cNvPicPr>
            <a:picLocks noChangeAspect="1"/>
          </p:cNvPicPr>
          <p:nvPr/>
        </p:nvPicPr>
        <p:blipFill>
          <a:blip r:embed="rId2"/>
          <a:stretch>
            <a:fillRect/>
          </a:stretch>
        </p:blipFill>
        <p:spPr>
          <a:xfrm>
            <a:off x="0" y="0"/>
            <a:ext cx="9164502" cy="6858000"/>
          </a:xfrm>
          <a:prstGeom prst="rect">
            <a:avLst/>
          </a:prstGeom>
        </p:spPr>
      </p:pic>
    </p:spTree>
    <p:extLst>
      <p:ext uri="{BB962C8B-B14F-4D97-AF65-F5344CB8AC3E}">
        <p14:creationId xmlns:p14="http://schemas.microsoft.com/office/powerpoint/2010/main" val="390884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3BA6D-BE4D-491C-909D-BB7FC145DFE2}"/>
              </a:ext>
            </a:extLst>
          </p:cNvPr>
          <p:cNvPicPr>
            <a:picLocks noChangeAspect="1"/>
          </p:cNvPicPr>
          <p:nvPr/>
        </p:nvPicPr>
        <p:blipFill>
          <a:blip r:embed="rId2"/>
          <a:stretch>
            <a:fillRect/>
          </a:stretch>
        </p:blipFill>
        <p:spPr>
          <a:xfrm>
            <a:off x="1" y="0"/>
            <a:ext cx="9154250" cy="6850328"/>
          </a:xfrm>
          <a:prstGeom prst="rect">
            <a:avLst/>
          </a:prstGeom>
        </p:spPr>
      </p:pic>
    </p:spTree>
    <p:extLst>
      <p:ext uri="{BB962C8B-B14F-4D97-AF65-F5344CB8AC3E}">
        <p14:creationId xmlns:p14="http://schemas.microsoft.com/office/powerpoint/2010/main" val="81253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1757-F842-43FE-9F88-DE8ACDF3C5B1}"/>
              </a:ext>
            </a:extLst>
          </p:cNvPr>
          <p:cNvSpPr>
            <a:spLocks noGrp="1"/>
          </p:cNvSpPr>
          <p:nvPr>
            <p:ph type="title"/>
          </p:nvPr>
        </p:nvSpPr>
        <p:spPr/>
        <p:txBody>
          <a:bodyPr/>
          <a:lstStyle/>
          <a:p>
            <a:pPr algn="ctr"/>
            <a:r>
              <a:rPr lang="en-US" dirty="0"/>
              <a:t>Settler Colonialism and Violence Against Indigenous Women</a:t>
            </a:r>
          </a:p>
        </p:txBody>
      </p:sp>
      <p:sp>
        <p:nvSpPr>
          <p:cNvPr id="3" name="Content Placeholder 2">
            <a:extLst>
              <a:ext uri="{FF2B5EF4-FFF2-40B4-BE49-F238E27FC236}">
                <a16:creationId xmlns:a16="http://schemas.microsoft.com/office/drawing/2014/main" id="{93698566-91A0-475D-90B5-F917439450E0}"/>
              </a:ext>
            </a:extLst>
          </p:cNvPr>
          <p:cNvSpPr>
            <a:spLocks noGrp="1"/>
          </p:cNvSpPr>
          <p:nvPr>
            <p:ph idx="1"/>
          </p:nvPr>
        </p:nvSpPr>
        <p:spPr/>
        <p:txBody>
          <a:bodyPr>
            <a:normAutofit/>
          </a:bodyPr>
          <a:lstStyle/>
          <a:p>
            <a:r>
              <a:rPr lang="en-US" sz="2400" dirty="0"/>
              <a:t>There are many reasons why Indigenous women are more likely to be victims of violence, but it is perhaps best to view the issue through the lens of settler colonialism; when viewed this way, it is apparent that this is a problem that began with colonialism and really never ended</a:t>
            </a:r>
          </a:p>
          <a:p>
            <a:r>
              <a:rPr lang="en-US" sz="2400" dirty="0"/>
              <a:t>In many parts of what is today the United States, such as Florida and California, there was a deliberate campaign of genocide by settler colonists against Native tribes—which of course, included women</a:t>
            </a:r>
          </a:p>
          <a:p>
            <a:r>
              <a:rPr lang="en-US" sz="2400" dirty="0"/>
              <a:t>Colonial constructions of power meant that Native women were seen by many colonists as there to be exploited—much like the land itself</a:t>
            </a:r>
          </a:p>
        </p:txBody>
      </p:sp>
    </p:spTree>
    <p:extLst>
      <p:ext uri="{BB962C8B-B14F-4D97-AF65-F5344CB8AC3E}">
        <p14:creationId xmlns:p14="http://schemas.microsoft.com/office/powerpoint/2010/main" val="15626084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50FDB-4631-4358-A91E-7089CB590F89}"/>
              </a:ext>
            </a:extLst>
          </p:cNvPr>
          <p:cNvSpPr>
            <a:spLocks noGrp="1"/>
          </p:cNvSpPr>
          <p:nvPr>
            <p:ph type="title"/>
          </p:nvPr>
        </p:nvSpPr>
        <p:spPr/>
        <p:txBody>
          <a:bodyPr>
            <a:normAutofit fontScale="90000"/>
          </a:bodyPr>
          <a:lstStyle/>
          <a:p>
            <a:pPr algn="ctr"/>
            <a:r>
              <a:rPr lang="en-US" dirty="0"/>
              <a:t>Increased Rates of Domestic Violence Stemming from </a:t>
            </a:r>
            <a:br>
              <a:rPr lang="en-US" dirty="0"/>
            </a:br>
            <a:r>
              <a:rPr lang="en-US" dirty="0"/>
              <a:t>Intergenerational Trauma</a:t>
            </a:r>
          </a:p>
        </p:txBody>
      </p:sp>
      <p:sp>
        <p:nvSpPr>
          <p:cNvPr id="3" name="Content Placeholder 2">
            <a:extLst>
              <a:ext uri="{FF2B5EF4-FFF2-40B4-BE49-F238E27FC236}">
                <a16:creationId xmlns:a16="http://schemas.microsoft.com/office/drawing/2014/main" id="{5AA2E40D-D698-4EA1-A858-4A3C1AB05069}"/>
              </a:ext>
            </a:extLst>
          </p:cNvPr>
          <p:cNvSpPr>
            <a:spLocks noGrp="1"/>
          </p:cNvSpPr>
          <p:nvPr>
            <p:ph idx="1"/>
          </p:nvPr>
        </p:nvSpPr>
        <p:spPr>
          <a:xfrm>
            <a:off x="840000" y="1825624"/>
            <a:ext cx="7675350" cy="4584053"/>
          </a:xfrm>
        </p:spPr>
        <p:txBody>
          <a:bodyPr>
            <a:normAutofit lnSpcReduction="10000"/>
          </a:bodyPr>
          <a:lstStyle/>
          <a:p>
            <a:r>
              <a:rPr lang="en-US" sz="2400" dirty="0"/>
              <a:t>Less discussed, but no less important, are high rates of domestic violence against Native women</a:t>
            </a:r>
          </a:p>
          <a:p>
            <a:r>
              <a:rPr lang="en-US" sz="2400" dirty="0"/>
              <a:t>Demographic of the perpetrators varies; by some estimates of the Urban Indian Health Institute, non-Native perpetrators make up over 90% of all domestic violence perpetrators against Native women in some states</a:t>
            </a:r>
          </a:p>
          <a:p>
            <a:r>
              <a:rPr lang="en-US" sz="2400" dirty="0"/>
              <a:t>However, that is not the case in New Mexico</a:t>
            </a:r>
          </a:p>
          <a:p>
            <a:r>
              <a:rPr lang="en-US" sz="2400" dirty="0"/>
              <a:t>The Coalition to Stop Violence Against Native Women has been formed to address the issue (headquartered in Albuquerque)</a:t>
            </a:r>
          </a:p>
          <a:p>
            <a:r>
              <a:rPr lang="en-US" sz="2400" dirty="0"/>
              <a:t>By and for Native women</a:t>
            </a:r>
          </a:p>
          <a:p>
            <a:r>
              <a:rPr lang="en-US" sz="2400" dirty="0"/>
              <a:t>Most domestic violence against Native women goes unreported</a:t>
            </a:r>
          </a:p>
        </p:txBody>
      </p:sp>
    </p:spTree>
    <p:extLst>
      <p:ext uri="{BB962C8B-B14F-4D97-AF65-F5344CB8AC3E}">
        <p14:creationId xmlns:p14="http://schemas.microsoft.com/office/powerpoint/2010/main" val="179387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4365-7804-4720-B441-27DEC2026181}"/>
              </a:ext>
            </a:extLst>
          </p:cNvPr>
          <p:cNvSpPr>
            <a:spLocks noGrp="1"/>
          </p:cNvSpPr>
          <p:nvPr>
            <p:ph type="title"/>
          </p:nvPr>
        </p:nvSpPr>
        <p:spPr/>
        <p:txBody>
          <a:bodyPr/>
          <a:lstStyle/>
          <a:p>
            <a:pPr algn="ctr"/>
            <a:r>
              <a:rPr lang="en-US" dirty="0"/>
              <a:t>What Are the Solutions?</a:t>
            </a:r>
          </a:p>
        </p:txBody>
      </p:sp>
      <p:sp>
        <p:nvSpPr>
          <p:cNvPr id="3" name="Content Placeholder 2">
            <a:extLst>
              <a:ext uri="{FF2B5EF4-FFF2-40B4-BE49-F238E27FC236}">
                <a16:creationId xmlns:a16="http://schemas.microsoft.com/office/drawing/2014/main" id="{76E1ECD6-069D-4A1F-9AD1-97EA5B1B29A3}"/>
              </a:ext>
            </a:extLst>
          </p:cNvPr>
          <p:cNvSpPr>
            <a:spLocks noGrp="1"/>
          </p:cNvSpPr>
          <p:nvPr>
            <p:ph idx="1"/>
          </p:nvPr>
        </p:nvSpPr>
        <p:spPr/>
        <p:txBody>
          <a:bodyPr/>
          <a:lstStyle/>
          <a:p>
            <a:r>
              <a:rPr lang="en-US" sz="2400" dirty="0"/>
              <a:t>Better data collection</a:t>
            </a:r>
          </a:p>
          <a:p>
            <a:r>
              <a:rPr lang="en-US" sz="2400" dirty="0"/>
              <a:t>Allocation of more policing resources, especially on tribal land</a:t>
            </a:r>
          </a:p>
          <a:p>
            <a:r>
              <a:rPr lang="en-US" sz="2400" dirty="0"/>
              <a:t>Better funding of services for victims of domestic and sexual abuse</a:t>
            </a:r>
          </a:p>
          <a:p>
            <a:r>
              <a:rPr lang="en-US" sz="2400" dirty="0"/>
              <a:t>Jurisdictional sovereignty/ability to prosecute non-Native abusers of women are critical to solving the disparities in domestic violence policing in sovereign tribal land</a:t>
            </a:r>
          </a:p>
          <a:p>
            <a:endParaRPr lang="en-US" dirty="0"/>
          </a:p>
        </p:txBody>
      </p:sp>
    </p:spTree>
    <p:extLst>
      <p:ext uri="{BB962C8B-B14F-4D97-AF65-F5344CB8AC3E}">
        <p14:creationId xmlns:p14="http://schemas.microsoft.com/office/powerpoint/2010/main" val="38515425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962C-9472-46E6-A3EC-4E53AF5B9876}"/>
              </a:ext>
            </a:extLst>
          </p:cNvPr>
          <p:cNvSpPr>
            <a:spLocks noGrp="1"/>
          </p:cNvSpPr>
          <p:nvPr>
            <p:ph type="title"/>
          </p:nvPr>
        </p:nvSpPr>
        <p:spPr/>
        <p:txBody>
          <a:bodyPr>
            <a:normAutofit/>
          </a:bodyPr>
          <a:lstStyle/>
          <a:p>
            <a:r>
              <a:rPr lang="en-US" sz="3600" dirty="0"/>
              <a:t>Secretary of the Interior Deb </a:t>
            </a:r>
            <a:r>
              <a:rPr lang="en-US" sz="3600" dirty="0" err="1"/>
              <a:t>Haaland</a:t>
            </a:r>
            <a:endParaRPr lang="en-US" sz="3600" dirty="0"/>
          </a:p>
        </p:txBody>
      </p:sp>
      <p:pic>
        <p:nvPicPr>
          <p:cNvPr id="5" name="Content Placeholder 4">
            <a:extLst>
              <a:ext uri="{FF2B5EF4-FFF2-40B4-BE49-F238E27FC236}">
                <a16:creationId xmlns:a16="http://schemas.microsoft.com/office/drawing/2014/main" id="{0EF44B6A-08E5-4E3F-B9CD-4532210B6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1541541"/>
            <a:ext cx="4351338" cy="4351338"/>
          </a:xfrm>
        </p:spPr>
      </p:pic>
    </p:spTree>
    <p:extLst>
      <p:ext uri="{BB962C8B-B14F-4D97-AF65-F5344CB8AC3E}">
        <p14:creationId xmlns:p14="http://schemas.microsoft.com/office/powerpoint/2010/main" val="98773573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Override1.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2.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3.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4.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5.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ppt/theme/themeOverride6.xml><?xml version="1.0" encoding="utf-8"?>
<a:themeOverride xmlns:a="http://schemas.openxmlformats.org/drawingml/2006/main">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themeOverride>
</file>

<file path=docProps/app.xml><?xml version="1.0" encoding="utf-8"?>
<Properties xmlns="http://schemas.openxmlformats.org/officeDocument/2006/extended-properties" xmlns:vt="http://schemas.openxmlformats.org/officeDocument/2006/docPropsVTypes">
  <Template/>
  <TotalTime>401</TotalTime>
  <Words>743</Words>
  <Application>Microsoft Macintosh PowerPoint</Application>
  <PresentationFormat>On-screen Show (4:3)</PresentationFormat>
  <Paragraphs>56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Depth</vt:lpstr>
      <vt:lpstr>Violence Against Native  Women in New Mexico</vt:lpstr>
      <vt:lpstr>PowerPoint Presentation</vt:lpstr>
      <vt:lpstr>Missing and Murdered  Indigenous Women (and Men)</vt:lpstr>
      <vt:lpstr>PowerPoint Presentation</vt:lpstr>
      <vt:lpstr>PowerPoint Presentation</vt:lpstr>
      <vt:lpstr>Settler Colonialism and Violence Against Indigenous Women</vt:lpstr>
      <vt:lpstr>Increased Rates of Domestic Violence Stemming from  Intergenerational Trauma</vt:lpstr>
      <vt:lpstr>What Are the Solutions?</vt:lpstr>
      <vt:lpstr>Secretary of the Interior Deb Haaland</vt:lpstr>
      <vt:lpstr>Deb Haaland and the BIA-OJS</vt:lpstr>
      <vt:lpstr>Indigenous Political Resurgence </vt:lpstr>
      <vt:lpstr>PowerPoint Presentation</vt:lpstr>
      <vt:lpstr>Recommended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Homicide &amp; Policing</dc:title>
  <dc:creator>Rebecca Alvarez</dc:creator>
  <cp:lastModifiedBy>Lynn Heffron</cp:lastModifiedBy>
  <cp:revision>8</cp:revision>
  <dcterms:created xsi:type="dcterms:W3CDTF">2021-05-06T16:41:13Z</dcterms:created>
  <dcterms:modified xsi:type="dcterms:W3CDTF">2022-01-23T04:30:29Z</dcterms:modified>
</cp:coreProperties>
</file>